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0" r:id="rId3"/>
    <p:sldId id="261" r:id="rId4"/>
    <p:sldId id="262" r:id="rId5"/>
    <p:sldId id="266" r:id="rId6"/>
    <p:sldId id="267" r:id="rId7"/>
    <p:sldId id="278" r:id="rId8"/>
    <p:sldId id="283" r:id="rId9"/>
    <p:sldId id="270" r:id="rId10"/>
    <p:sldId id="272" r:id="rId11"/>
    <p:sldId id="273" r:id="rId12"/>
    <p:sldId id="284" r:id="rId13"/>
    <p:sldId id="281" r:id="rId14"/>
    <p:sldId id="269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40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EA1C-374D-481A-9F46-EBF0BF5CC5CA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53441-57E5-4080-8BB4-6FE837C11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82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53441-57E5-4080-8BB4-6FE837C11F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53441-57E5-4080-8BB4-6FE837C11F8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972E-7E8E-40AC-A31A-063FF0CFBEF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E107-F47A-4C4B-94E9-C0DE7710E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972E-7E8E-40AC-A31A-063FF0CFBEF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E107-F47A-4C4B-94E9-C0DE7710E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972E-7E8E-40AC-A31A-063FF0CFBEF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E107-F47A-4C4B-94E9-C0DE7710E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972E-7E8E-40AC-A31A-063FF0CFBEF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E107-F47A-4C4B-94E9-C0DE7710E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972E-7E8E-40AC-A31A-063FF0CFBEF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E107-F47A-4C4B-94E9-C0DE7710E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972E-7E8E-40AC-A31A-063FF0CFBEF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E107-F47A-4C4B-94E9-C0DE7710E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972E-7E8E-40AC-A31A-063FF0CFBEF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E107-F47A-4C4B-94E9-C0DE7710E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972E-7E8E-40AC-A31A-063FF0CFBEF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E107-F47A-4C4B-94E9-C0DE7710E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972E-7E8E-40AC-A31A-063FF0CFBEF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E107-F47A-4C4B-94E9-C0DE7710E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972E-7E8E-40AC-A31A-063FF0CFBEF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4E107-F47A-4C4B-94E9-C0DE7710E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972E-7E8E-40AC-A31A-063FF0CFBEF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A4E107-F47A-4C4B-94E9-C0DE7710E8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AB972E-7E8E-40AC-A31A-063FF0CFBEF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A4E107-F47A-4C4B-94E9-C0DE7710E80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tssad.narod.ru/" TargetMode="External"/><Relationship Id="rId3" Type="http://schemas.openxmlformats.org/officeDocument/2006/relationships/image" Target="../media/image38.png"/><Relationship Id="rId7" Type="http://schemas.openxmlformats.org/officeDocument/2006/relationships/hyperlink" Target="http://www.vospitatelivsexgorodov.ru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scolu.ru/" TargetMode="External"/><Relationship Id="rId5" Type="http://schemas.openxmlformats.org/officeDocument/2006/relationships/hyperlink" Target="http://festival.1september.ru/" TargetMode="External"/><Relationship Id="rId4" Type="http://schemas.openxmlformats.org/officeDocument/2006/relationships/image" Target="../media/image3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0.gi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wm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зображение 2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357422" y="2000240"/>
            <a:ext cx="4572018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тема проекта: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000100" y="3157516"/>
            <a:ext cx="7532339" cy="26477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69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Вода 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8200"/>
                  </a:gs>
                  <a:gs pos="10001">
                    <a:srgbClr val="FF0000"/>
                  </a:gs>
                  <a:gs pos="35001">
                    <a:srgbClr val="BA0066"/>
                  </a:gs>
                  <a:gs pos="70000">
                    <a:srgbClr val="66008F"/>
                  </a:gs>
                  <a:gs pos="100000">
                    <a:srgbClr val="000082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1233487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3000396" cy="1582621"/>
          </a:xfrm>
        </p:spPr>
        <p:txBody>
          <a:bodyPr anchor="t" anchorCtr="0"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Опыты и эксперименты – одна из главных составляющих нашего эксперимента.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grpSp>
        <p:nvGrpSpPr>
          <p:cNvPr id="5" name="Группа 4"/>
          <p:cNvGrpSpPr>
            <a:grpSpLocks noGrp="1" noUngrp="1" noChangeAspect="1"/>
          </p:cNvGrpSpPr>
          <p:nvPr/>
        </p:nvGrpSpPr>
        <p:grpSpPr>
          <a:xfrm>
            <a:off x="3500430" y="500042"/>
            <a:ext cx="5353064" cy="5143536"/>
            <a:chOff x="723900" y="457200"/>
            <a:chExt cx="3352800" cy="3143272"/>
          </a:xfrm>
        </p:grpSpPr>
        <p:pic>
          <p:nvPicPr>
            <p:cNvPr id="6" name="Рисунок 5" descr="IMG_0073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7" name="Прямоугольник 6"/>
            <p:cNvSpPr/>
            <p:nvPr/>
          </p:nvSpPr>
          <p:spPr>
            <a:xfrm flipV="1">
              <a:off x="723900" y="3327400"/>
              <a:ext cx="3352800" cy="27307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endParaRPr lang="ru-RU" sz="1600" dirty="0"/>
            </a:p>
          </p:txBody>
        </p:sp>
      </p:grpSp>
      <p:grpSp>
        <p:nvGrpSpPr>
          <p:cNvPr id="8" name="Группа 7"/>
          <p:cNvGrpSpPr>
            <a:grpSpLocks noGrp="1" noUngrp="1" noChangeAspect="1"/>
          </p:cNvGrpSpPr>
          <p:nvPr/>
        </p:nvGrpSpPr>
        <p:grpSpPr>
          <a:xfrm>
            <a:off x="714348" y="1857364"/>
            <a:ext cx="5286412" cy="4714884"/>
            <a:chOff x="723900" y="457200"/>
            <a:chExt cx="3352800" cy="2870200"/>
          </a:xfrm>
        </p:grpSpPr>
        <p:pic>
          <p:nvPicPr>
            <p:cNvPr id="9" name="Рисунок 8" descr="IMG_0077.jpg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endParaRPr lang="ru-RU" sz="1600" dirty="0"/>
            </a:p>
          </p:txBody>
        </p:sp>
      </p:grpSp>
      <p:pic>
        <p:nvPicPr>
          <p:cNvPr id="11" name="Рисунок 10" descr="IMG_175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643306" y="2553884"/>
            <a:ext cx="5205423" cy="390406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2" name="Рисунок 11" descr="IMG_1756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214678" y="2857496"/>
            <a:ext cx="5334005" cy="400050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3" name="Рисунок 12" descr="IMG_1757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000364" y="3000372"/>
            <a:ext cx="4800608" cy="3600456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4" name="Рисунок 13" descr="IMG_1752.JPG"/>
          <p:cNvPicPr>
            <a:picLocks noGrp="1" noChangeAspect="1"/>
          </p:cNvPicPr>
          <p:nvPr isPhoto="1"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2000232" y="3275403"/>
            <a:ext cx="4776795" cy="358259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5000636"/>
            <a:ext cx="3714776" cy="18573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Интересно наблюдать, когда опыт проводит взрослый, но когда ребенок это делает сам и получает результат – это во много раз лучше!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10" name="Прямоугольник 9"/>
          <p:cNvSpPr/>
          <p:nvPr/>
        </p:nvSpPr>
        <p:spPr>
          <a:xfrm>
            <a:off x="428596" y="5988756"/>
            <a:ext cx="4500594" cy="51207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endParaRPr lang="ru-RU" sz="1600" dirty="0"/>
          </a:p>
        </p:txBody>
      </p:sp>
      <p:grpSp>
        <p:nvGrpSpPr>
          <p:cNvPr id="11" name="Группа 10"/>
          <p:cNvGrpSpPr>
            <a:grpSpLocks noGrp="1" noUngrp="1" noChangeAspect="1"/>
          </p:cNvGrpSpPr>
          <p:nvPr/>
        </p:nvGrpSpPr>
        <p:grpSpPr>
          <a:xfrm>
            <a:off x="4286248" y="0"/>
            <a:ext cx="4572032" cy="4457732"/>
            <a:chOff x="5067300" y="3543300"/>
            <a:chExt cx="3352800" cy="2870200"/>
          </a:xfrm>
        </p:grpSpPr>
        <p:pic>
          <p:nvPicPr>
            <p:cNvPr id="12" name="Рисунок 11" descr="IMG_0065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endParaRPr lang="ru-RU" sz="1600" dirty="0"/>
            </a:p>
          </p:txBody>
        </p:sp>
      </p:grpSp>
      <p:grpSp>
        <p:nvGrpSpPr>
          <p:cNvPr id="14" name="Группа 13"/>
          <p:cNvGrpSpPr>
            <a:grpSpLocks noGrp="1" noUngrp="1" noChangeAspect="1"/>
          </p:cNvGrpSpPr>
          <p:nvPr/>
        </p:nvGrpSpPr>
        <p:grpSpPr>
          <a:xfrm>
            <a:off x="571472" y="357166"/>
            <a:ext cx="4500594" cy="4357718"/>
            <a:chOff x="5067300" y="457200"/>
            <a:chExt cx="3352800" cy="2870200"/>
          </a:xfrm>
        </p:grpSpPr>
        <p:pic>
          <p:nvPicPr>
            <p:cNvPr id="15" name="Рисунок 14" descr="IMG_0067.jpg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endParaRPr lang="ru-RU" sz="1600" dirty="0"/>
            </a:p>
          </p:txBody>
        </p:sp>
      </p:grpSp>
      <p:grpSp>
        <p:nvGrpSpPr>
          <p:cNvPr id="17" name="Группа 16"/>
          <p:cNvGrpSpPr>
            <a:grpSpLocks noGrp="1" noUngrp="1" noChangeAspect="1"/>
          </p:cNvGrpSpPr>
          <p:nvPr/>
        </p:nvGrpSpPr>
        <p:grpSpPr>
          <a:xfrm>
            <a:off x="4214810" y="2500282"/>
            <a:ext cx="4572032" cy="4357718"/>
            <a:chOff x="723900" y="457200"/>
            <a:chExt cx="3352800" cy="2870200"/>
          </a:xfrm>
        </p:grpSpPr>
        <p:pic>
          <p:nvPicPr>
            <p:cNvPr id="18" name="Рисунок 17" descr="IMG_0066.jpg"/>
            <p:cNvPicPr>
              <a:picLocks noRot="1" noChangeAspect="1" noMove="1" noResize="1"/>
            </p:cNvPicPr>
            <p:nvPr isPhoto="1"/>
          </p:nvPicPr>
          <p:blipFill>
            <a:blip r:embed="rId4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endParaRPr lang="ru-RU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Работа над плакатом.  «Мы поняли, что воду надо беречь!»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Рисунок 5" descr="IMG_1759.JPG"/>
          <p:cNvPicPr>
            <a:picLocks noGrp="1" noChangeAspect="1"/>
          </p:cNvPicPr>
          <p:nvPr isPhoto="1">
            <p:ph type="pic" idx="1"/>
          </p:nvPr>
        </p:nvPicPr>
        <p:blipFill>
          <a:blip r:embed="rId3" cstate="print">
            <a:lum/>
          </a:blip>
          <a:srcRect l="5942" r="5942"/>
          <a:stretch>
            <a:fillRect/>
          </a:stretch>
        </p:blipFill>
        <p:spPr>
          <a:xfrm rot="420000">
            <a:off x="3437059" y="1481148"/>
            <a:ext cx="4617720" cy="393192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7158" y="428604"/>
            <a:ext cx="6000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3 - </a:t>
            </a:r>
            <a:r>
              <a:rPr lang="ru-RU" sz="40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этап заключительный</a:t>
            </a:r>
            <a:endParaRPr lang="ru-RU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136339"/>
            <a:ext cx="6643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7563">
              <a:buFontTx/>
              <a:buBlip>
                <a:blip r:embed="rId2"/>
              </a:buBlip>
            </a:pPr>
            <a:r>
              <a:rPr lang="ru-RU" b="1" dirty="0" smtClean="0">
                <a:solidFill>
                  <a:schemeClr val="bg1"/>
                </a:solidFill>
              </a:rPr>
              <a:t>Презентация: обмен полученной информацией между участниками проекта.</a:t>
            </a:r>
          </a:p>
          <a:p>
            <a:pPr defTabSz="817563">
              <a:buFontTx/>
              <a:buBlip>
                <a:blip r:embed="rId2"/>
              </a:buBlip>
            </a:pPr>
            <a:r>
              <a:rPr lang="ru-RU" b="1" dirty="0" smtClean="0">
                <a:solidFill>
                  <a:schemeClr val="bg1"/>
                </a:solidFill>
              </a:rPr>
              <a:t> Рекомендации педагогам по работе в рамках проекта.</a:t>
            </a:r>
          </a:p>
          <a:p>
            <a:pPr defTabSz="817563">
              <a:buFontTx/>
              <a:buBlip>
                <a:blip r:embed="rId2"/>
              </a:buBlip>
            </a:pPr>
            <a:r>
              <a:rPr lang="ru-RU" b="1" dirty="0" smtClean="0">
                <a:solidFill>
                  <a:schemeClr val="bg1"/>
                </a:solidFill>
              </a:rPr>
              <a:t> Изготовление книжки – самоделки «Что мы узнали нового о воде?»</a:t>
            </a:r>
          </a:p>
          <a:p>
            <a:pPr defTabSz="817563">
              <a:buFontTx/>
              <a:buBlip>
                <a:blip r:embed="rId2"/>
              </a:buBlip>
            </a:pPr>
            <a:r>
              <a:rPr lang="ru-RU" b="1" dirty="0" smtClean="0">
                <a:solidFill>
                  <a:schemeClr val="bg1"/>
                </a:solidFill>
              </a:rPr>
              <a:t> Показ открытого занятия «Царица-водица»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903" y="3429000"/>
            <a:ext cx="346709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235075" y="495300"/>
            <a:ext cx="6426200" cy="541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Полученный результат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57290" y="1357298"/>
            <a:ext cx="6396450" cy="72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766" tIns="40883" rIns="81766" bIns="40883">
            <a:spAutoFit/>
          </a:bodyPr>
          <a:lstStyle/>
          <a:p>
            <a:pPr defTabSz="817563">
              <a:buFontTx/>
              <a:buBlip>
                <a:blip r:embed="rId3"/>
              </a:buBlip>
            </a:pPr>
            <a:r>
              <a:rPr lang="ru-RU" sz="2100" dirty="0"/>
              <a:t> </a:t>
            </a:r>
            <a:r>
              <a:rPr lang="ru-RU" sz="2100" dirty="0">
                <a:solidFill>
                  <a:schemeClr val="bg1"/>
                </a:solidFill>
              </a:rPr>
              <a:t>Дети </a:t>
            </a:r>
            <a:r>
              <a:rPr lang="ru-RU" sz="2100" dirty="0" smtClean="0">
                <a:solidFill>
                  <a:schemeClr val="bg1"/>
                </a:solidFill>
              </a:rPr>
              <a:t>имеют </a:t>
            </a:r>
            <a:r>
              <a:rPr lang="ru-RU" sz="2100" dirty="0">
                <a:solidFill>
                  <a:schemeClr val="bg1"/>
                </a:solidFill>
              </a:rPr>
              <a:t>достаточно представлений о воде, </a:t>
            </a:r>
          </a:p>
          <a:p>
            <a:pPr defTabSz="817563"/>
            <a:r>
              <a:rPr lang="ru-RU" sz="2100" dirty="0">
                <a:solidFill>
                  <a:schemeClr val="bg1"/>
                </a:solidFill>
              </a:rPr>
              <a:t>   как Мировом океане;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57158" y="2143116"/>
            <a:ext cx="7935846" cy="72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766" tIns="40883" rIns="81766" bIns="40883">
            <a:spAutoFit/>
          </a:bodyPr>
          <a:lstStyle/>
          <a:p>
            <a:pPr defTabSz="817563">
              <a:buFontTx/>
              <a:buBlip>
                <a:blip r:embed="rId3"/>
              </a:buBlip>
            </a:pP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smtClean="0">
                <a:solidFill>
                  <a:schemeClr val="bg1"/>
                </a:solidFill>
              </a:rPr>
              <a:t>Знают </a:t>
            </a:r>
            <a:r>
              <a:rPr lang="ru-RU" sz="2100" dirty="0">
                <a:solidFill>
                  <a:schemeClr val="bg1"/>
                </a:solidFill>
              </a:rPr>
              <a:t>особенности Мирового океана (т.е. Мировой океан – </a:t>
            </a:r>
          </a:p>
          <a:p>
            <a:pPr defTabSz="817563"/>
            <a:r>
              <a:rPr lang="ru-RU" sz="2100" dirty="0">
                <a:solidFill>
                  <a:schemeClr val="bg1"/>
                </a:solidFill>
              </a:rPr>
              <a:t>   это океаны, моря, реки… - вода, которая нас окружает);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85852" y="2928934"/>
            <a:ext cx="6694417" cy="72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766" tIns="40883" rIns="81766" bIns="40883">
            <a:spAutoFit/>
          </a:bodyPr>
          <a:lstStyle/>
          <a:p>
            <a:pPr defTabSz="817563">
              <a:buFontTx/>
              <a:buBlip>
                <a:blip r:embed="rId3"/>
              </a:buBlip>
            </a:pPr>
            <a:r>
              <a:rPr lang="ru-RU" sz="2100" dirty="0"/>
              <a:t> </a:t>
            </a:r>
            <a:r>
              <a:rPr lang="ru-RU" sz="2100" dirty="0">
                <a:solidFill>
                  <a:schemeClr val="bg1"/>
                </a:solidFill>
              </a:rPr>
              <a:t>Дети </a:t>
            </a:r>
            <a:r>
              <a:rPr lang="ru-RU" sz="2100" dirty="0" smtClean="0">
                <a:solidFill>
                  <a:schemeClr val="bg1"/>
                </a:solidFill>
              </a:rPr>
              <a:t>не </a:t>
            </a:r>
            <a:r>
              <a:rPr lang="ru-RU" sz="2100" dirty="0">
                <a:solidFill>
                  <a:schemeClr val="bg1"/>
                </a:solidFill>
              </a:rPr>
              <a:t>только </a:t>
            </a:r>
            <a:r>
              <a:rPr lang="ru-RU" sz="2100" dirty="0" smtClean="0">
                <a:solidFill>
                  <a:schemeClr val="bg1"/>
                </a:solidFill>
              </a:rPr>
              <a:t>умеют </a:t>
            </a:r>
            <a:r>
              <a:rPr lang="ru-RU" sz="2100" dirty="0">
                <a:solidFill>
                  <a:schemeClr val="bg1"/>
                </a:solidFill>
              </a:rPr>
              <a:t>называть свойства воды, но</a:t>
            </a:r>
          </a:p>
          <a:p>
            <a:pPr defTabSz="817563"/>
            <a:r>
              <a:rPr lang="ru-RU" sz="2100" dirty="0">
                <a:solidFill>
                  <a:schemeClr val="bg1"/>
                </a:solidFill>
              </a:rPr>
              <a:t>   и </a:t>
            </a:r>
            <a:r>
              <a:rPr lang="ru-RU" sz="2100" dirty="0" smtClean="0">
                <a:solidFill>
                  <a:schemeClr val="bg1"/>
                </a:solidFill>
              </a:rPr>
              <a:t>умеют </a:t>
            </a:r>
            <a:r>
              <a:rPr lang="ru-RU" sz="2100" dirty="0">
                <a:solidFill>
                  <a:schemeClr val="bg1"/>
                </a:solidFill>
              </a:rPr>
              <a:t>на опытах их доказывать;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28596" y="3786190"/>
            <a:ext cx="7321704" cy="40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766" tIns="40883" rIns="81766" bIns="40883">
            <a:spAutoFit/>
          </a:bodyPr>
          <a:lstStyle/>
          <a:p>
            <a:pPr defTabSz="817563">
              <a:buFontTx/>
              <a:buBlip>
                <a:blip r:embed="rId3"/>
              </a:buBlip>
            </a:pPr>
            <a:r>
              <a:rPr lang="ru-RU" sz="2100" dirty="0"/>
              <a:t> </a:t>
            </a:r>
            <a:r>
              <a:rPr lang="ru-RU" sz="2100" dirty="0" smtClean="0">
                <a:solidFill>
                  <a:schemeClr val="bg1"/>
                </a:solidFill>
              </a:rPr>
              <a:t>Понимают </a:t>
            </a:r>
            <a:r>
              <a:rPr lang="ru-RU" sz="2100" dirty="0">
                <a:solidFill>
                  <a:schemeClr val="bg1"/>
                </a:solidFill>
              </a:rPr>
              <a:t>взаимосвязь воды и всего живого на Земле;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285852" y="4357694"/>
            <a:ext cx="7275986" cy="72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766" tIns="40883" rIns="81766" bIns="40883">
            <a:spAutoFit/>
          </a:bodyPr>
          <a:lstStyle/>
          <a:p>
            <a:pPr defTabSz="817563">
              <a:buFontTx/>
              <a:buBlip>
                <a:blip r:embed="rId3"/>
              </a:buBlip>
            </a:pPr>
            <a:r>
              <a:rPr lang="ru-RU" sz="2100" dirty="0"/>
              <a:t> </a:t>
            </a:r>
            <a:r>
              <a:rPr lang="ru-RU" sz="2100" dirty="0" smtClean="0">
                <a:solidFill>
                  <a:schemeClr val="bg1"/>
                </a:solidFill>
              </a:rPr>
              <a:t>Получили представления о необходимости бережного</a:t>
            </a:r>
          </a:p>
          <a:p>
            <a:pPr defTabSz="817563"/>
            <a:r>
              <a:rPr lang="ru-RU" sz="2100" dirty="0" smtClean="0">
                <a:solidFill>
                  <a:schemeClr val="bg1"/>
                </a:solidFill>
              </a:rPr>
              <a:t>и экономного отношения </a:t>
            </a:r>
            <a:r>
              <a:rPr lang="ru-RU" sz="2100" dirty="0">
                <a:solidFill>
                  <a:schemeClr val="bg1"/>
                </a:solidFill>
              </a:rPr>
              <a:t>к воде </a:t>
            </a:r>
            <a:r>
              <a:rPr lang="ru-RU" sz="2100" dirty="0" smtClean="0">
                <a:solidFill>
                  <a:schemeClr val="bg1"/>
                </a:solidFill>
              </a:rPr>
              <a:t> – как </a:t>
            </a:r>
            <a:r>
              <a:rPr lang="ru-RU" sz="2100" dirty="0">
                <a:solidFill>
                  <a:schemeClr val="bg1"/>
                </a:solidFill>
              </a:rPr>
              <a:t>источнику жизни</a:t>
            </a:r>
            <a:r>
              <a:rPr lang="ru-RU" sz="21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297" name="Picture 9" descr="smile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2750" y="1724025"/>
            <a:ext cx="74136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smile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2750" y="6040438"/>
            <a:ext cx="871538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smile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063" y="222250"/>
            <a:ext cx="741362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40" grpId="0"/>
      <p:bldP spid="14341" grpId="0"/>
      <p:bldP spid="14342" grpId="0"/>
      <p:bldP spid="14343" grpId="0"/>
      <p:bldP spid="143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5B094"/>
              </a:clrFrom>
              <a:clrTo>
                <a:srgbClr val="35B094">
                  <a:alpha val="0"/>
                </a:srgbClr>
              </a:clrTo>
            </a:clrChange>
          </a:blip>
          <a:srcRect l="25887" r="21417"/>
          <a:stretch>
            <a:fillRect/>
          </a:stretch>
        </p:blipFill>
        <p:spPr bwMode="auto">
          <a:xfrm>
            <a:off x="0" y="0"/>
            <a:ext cx="32146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2000232" y="214290"/>
            <a:ext cx="1976437" cy="541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Ресурсы</a:t>
            </a:r>
            <a:r>
              <a:rPr lang="ru-RU" sz="36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429124" y="785794"/>
            <a:ext cx="36925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766" tIns="40883" rIns="81766" bIns="40883">
            <a:spAutoFit/>
          </a:bodyPr>
          <a:lstStyle/>
          <a:p>
            <a:pPr defTabSz="817563"/>
            <a:r>
              <a:rPr lang="ru-RU" sz="2100" b="1" dirty="0">
                <a:solidFill>
                  <a:srgbClr val="FF9900"/>
                </a:solidFill>
              </a:rPr>
              <a:t>Используемая литература: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357554" y="1714488"/>
            <a:ext cx="5429256" cy="4514547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square" lIns="81766" tIns="40883" rIns="81766" bIns="40883">
            <a:spAutoFit/>
          </a:bodyPr>
          <a:lstStyle/>
          <a:p>
            <a:pPr lvl="0" defTabSz="817563">
              <a:buBlip>
                <a:blip r:embed="rId3"/>
              </a:buBlip>
            </a:pPr>
            <a:r>
              <a:rPr lang="ru-RU" sz="1600" dirty="0" smtClean="0"/>
              <a:t> </a:t>
            </a:r>
            <a:r>
              <a:rPr lang="ru-RU" sz="1600" dirty="0" err="1" smtClean="0"/>
              <a:t>Андруз</a:t>
            </a:r>
            <a:r>
              <a:rPr lang="ru-RU" sz="1600" dirty="0" smtClean="0"/>
              <a:t> Дж, </a:t>
            </a:r>
            <a:r>
              <a:rPr lang="ru-RU" sz="1600" dirty="0" err="1" smtClean="0"/>
              <a:t>Найтон</a:t>
            </a:r>
            <a:r>
              <a:rPr lang="ru-RU" sz="1600" dirty="0" smtClean="0"/>
              <a:t> К. 100 занимательных экспериментов для детей. </a:t>
            </a:r>
          </a:p>
          <a:p>
            <a:pPr lvl="0" defTabSz="817563">
              <a:buBlip>
                <a:blip r:embed="rId3"/>
              </a:buBlip>
            </a:pPr>
            <a:r>
              <a:rPr lang="ru-RU" sz="1600" dirty="0" smtClean="0"/>
              <a:t>Бондаренко Т.М. Экологические занятия с детьми 6-7 лет. </a:t>
            </a:r>
          </a:p>
          <a:p>
            <a:pPr lvl="0" defTabSz="817563">
              <a:buBlip>
                <a:blip r:embed="rId3"/>
              </a:buBlip>
            </a:pPr>
            <a:r>
              <a:rPr lang="ru-RU" sz="1600" dirty="0" err="1" smtClean="0"/>
              <a:t>Горькова</a:t>
            </a:r>
            <a:r>
              <a:rPr lang="ru-RU" sz="1600" dirty="0" smtClean="0"/>
              <a:t> Л.Г., Кочергина А.В., Обухова Л.А. Сценарии занятий по экологическому воспитанию дошкольников</a:t>
            </a:r>
          </a:p>
          <a:p>
            <a:pPr lvl="0">
              <a:buBlip>
                <a:blip r:embed="rId4"/>
              </a:buBlip>
            </a:pPr>
            <a:r>
              <a:rPr lang="ru-RU" sz="1600" dirty="0" err="1" smtClean="0"/>
              <a:t>Гризик</a:t>
            </a:r>
            <a:r>
              <a:rPr lang="ru-RU" sz="1600" dirty="0" smtClean="0"/>
              <a:t> Т. Познаю мир. </a:t>
            </a:r>
          </a:p>
          <a:p>
            <a:pPr lvl="0">
              <a:buBlip>
                <a:blip r:embed="rId4"/>
              </a:buBlip>
            </a:pPr>
            <a:r>
              <a:rPr lang="ru-RU" sz="1600" dirty="0" err="1" smtClean="0"/>
              <a:t>Дыбина</a:t>
            </a:r>
            <a:r>
              <a:rPr lang="ru-RU" sz="1600" dirty="0" smtClean="0"/>
              <a:t> О.В.Неизведанное рядом.</a:t>
            </a:r>
          </a:p>
          <a:p>
            <a:pPr lvl="0" defTabSz="817563">
              <a:buBlip>
                <a:blip r:embed="rId3"/>
              </a:buBlip>
            </a:pPr>
            <a:r>
              <a:rPr lang="ru-RU" sz="1600" dirty="0" err="1" smtClean="0"/>
              <a:t>Ковинько</a:t>
            </a:r>
            <a:r>
              <a:rPr lang="ru-RU" sz="1600" dirty="0" smtClean="0"/>
              <a:t> Л.В.  Секреты природы – это так интересно! </a:t>
            </a:r>
          </a:p>
          <a:p>
            <a:pPr lvl="0" defTabSz="817563">
              <a:buBlip>
                <a:blip r:embed="rId3"/>
              </a:buBlip>
            </a:pPr>
            <a:r>
              <a:rPr lang="ru-RU" sz="1600" dirty="0" smtClean="0"/>
              <a:t>Николаева С.Н. Воспитание экологической культуры в дошкольном детстве.</a:t>
            </a:r>
          </a:p>
          <a:p>
            <a:pPr lvl="0" defTabSz="817563">
              <a:buBlip>
                <a:blip r:embed="rId3"/>
              </a:buBlip>
            </a:pPr>
            <a:r>
              <a:rPr lang="ru-RU" sz="1600" dirty="0" smtClean="0"/>
              <a:t>Рыжова Н.А. Волшебница – вода. </a:t>
            </a:r>
          </a:p>
          <a:p>
            <a:pPr lvl="0" defTabSz="817563">
              <a:buBlip>
                <a:blip r:embed="rId3"/>
              </a:buBlip>
            </a:pPr>
            <a:r>
              <a:rPr lang="ru-RU" sz="1600" dirty="0" smtClean="0"/>
              <a:t>Рыжова  Н.А. Не просто сказки… Экологические рассказы, сказки и праздники</a:t>
            </a:r>
          </a:p>
          <a:p>
            <a:pPr lvl="0" defTabSz="817563">
              <a:buBlip>
                <a:blip r:embed="rId3"/>
              </a:buBlip>
            </a:pPr>
            <a:r>
              <a:rPr lang="ru-RU" sz="1600" dirty="0" smtClean="0"/>
              <a:t>Интернет – ресурсы</a:t>
            </a:r>
            <a:r>
              <a:rPr lang="ru-RU" sz="1600" dirty="0" smtClean="0">
                <a:solidFill>
                  <a:srgbClr val="C00000"/>
                </a:solidFill>
              </a:rPr>
              <a:t>: </a:t>
            </a:r>
            <a:r>
              <a:rPr lang="ru-RU" sz="1600" u="sng" dirty="0" smtClean="0">
                <a:solidFill>
                  <a:schemeClr val="bg1"/>
                </a:solidFill>
                <a:hlinkClick r:id="rId5"/>
              </a:rPr>
              <a:t>http://festival.1september.ru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u="sng" dirty="0" err="1" smtClean="0">
                <a:solidFill>
                  <a:schemeClr val="bg1"/>
                </a:solidFill>
                <a:hlinkClick r:id="rId6"/>
              </a:rPr>
              <a:t>www.vscolu.ru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en-US" sz="1600" u="sng" dirty="0" smtClean="0">
                <a:solidFill>
                  <a:schemeClr val="bg1"/>
                </a:solidFill>
                <a:hlinkClick r:id="rId7"/>
              </a:rPr>
              <a:t>www</a:t>
            </a:r>
            <a:r>
              <a:rPr lang="ru-RU" sz="1600" u="sng" dirty="0" smtClean="0">
                <a:solidFill>
                  <a:schemeClr val="bg1"/>
                </a:solidFill>
                <a:hlinkClick r:id="rId7"/>
              </a:rPr>
              <a:t>.</a:t>
            </a:r>
            <a:r>
              <a:rPr lang="en-US" sz="1600" u="sng" dirty="0" err="1" smtClean="0">
                <a:solidFill>
                  <a:schemeClr val="bg1"/>
                </a:solidFill>
                <a:hlinkClick r:id="rId7"/>
              </a:rPr>
              <a:t>vospitatelivsexgorodov</a:t>
            </a:r>
            <a:r>
              <a:rPr lang="ru-RU" sz="1600" u="sng" dirty="0" smtClean="0">
                <a:solidFill>
                  <a:schemeClr val="bg1"/>
                </a:solidFill>
                <a:hlinkClick r:id="rId7"/>
              </a:rPr>
              <a:t>.</a:t>
            </a:r>
            <a:r>
              <a:rPr lang="en-US" sz="1600" u="sng" dirty="0" err="1" smtClean="0">
                <a:solidFill>
                  <a:schemeClr val="bg1"/>
                </a:solidFill>
                <a:hlinkClick r:id="rId7"/>
              </a:rPr>
              <a:t>ru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u="sng" dirty="0" err="1" smtClean="0">
                <a:solidFill>
                  <a:schemeClr val="bg1"/>
                </a:solidFill>
                <a:hlinkClick r:id="rId8"/>
              </a:rPr>
              <a:t>www</a:t>
            </a:r>
            <a:r>
              <a:rPr lang="ru-RU" sz="1600" u="sng" dirty="0" smtClean="0">
                <a:solidFill>
                  <a:schemeClr val="bg1"/>
                </a:solidFill>
                <a:hlinkClick r:id="rId8"/>
              </a:rPr>
              <a:t>.</a:t>
            </a:r>
            <a:r>
              <a:rPr lang="en-US" sz="1600" u="sng" dirty="0" err="1" smtClean="0">
                <a:solidFill>
                  <a:schemeClr val="bg1"/>
                </a:solidFill>
                <a:hlinkClick r:id="rId8"/>
              </a:rPr>
              <a:t>detssad</a:t>
            </a:r>
            <a:r>
              <a:rPr lang="ru-RU" sz="1600" u="sng" dirty="0" smtClean="0">
                <a:solidFill>
                  <a:schemeClr val="bg1"/>
                </a:solidFill>
                <a:hlinkClick r:id="rId8"/>
              </a:rPr>
              <a:t>.</a:t>
            </a:r>
            <a:r>
              <a:rPr lang="en-US" sz="1600" u="sng" dirty="0" err="1" smtClean="0">
                <a:solidFill>
                  <a:schemeClr val="bg1"/>
                </a:solidFill>
                <a:hlinkClick r:id="rId8"/>
              </a:rPr>
              <a:t>narod</a:t>
            </a:r>
            <a:r>
              <a:rPr lang="ru-RU" sz="1600" u="sng" dirty="0" smtClean="0">
                <a:solidFill>
                  <a:schemeClr val="bg1"/>
                </a:solidFill>
                <a:hlinkClick r:id="rId8"/>
              </a:rPr>
              <a:t>.</a:t>
            </a:r>
            <a:r>
              <a:rPr lang="en-US" sz="1600" u="sng" dirty="0" err="1" smtClean="0">
                <a:solidFill>
                  <a:schemeClr val="bg1"/>
                </a:solidFill>
                <a:hlinkClick r:id="rId8"/>
              </a:rPr>
              <a:t>ru</a:t>
            </a:r>
            <a:r>
              <a:rPr lang="ru-RU" sz="1600" dirty="0" smtClean="0">
                <a:solidFill>
                  <a:schemeClr val="bg1"/>
                </a:solidFill>
              </a:rPr>
              <a:t>.  </a:t>
            </a:r>
          </a:p>
          <a:p>
            <a:pPr defTabSz="817563">
              <a:buFontTx/>
              <a:buBlip>
                <a:blip r:embed="rId3"/>
              </a:buBlip>
            </a:pP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/>
      <p:bldP spid="266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57422" y="1928802"/>
            <a:ext cx="5005388" cy="392909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1766" tIns="40883" rIns="81766" bIns="40883" anchor="ctr"/>
          <a:lstStyle/>
          <a:p>
            <a:pPr algn="ctr" defTabSz="817563"/>
            <a:r>
              <a:rPr lang="ru-RU" sz="4800" dirty="0" smtClean="0"/>
              <a:t>Благодарю за </a:t>
            </a:r>
            <a:br>
              <a:rPr lang="ru-RU" sz="4800" dirty="0" smtClean="0"/>
            </a:br>
            <a:r>
              <a:rPr lang="ru-RU" sz="4800" dirty="0" smtClean="0"/>
              <a:t>            внимание!</a:t>
            </a:r>
          </a:p>
          <a:p>
            <a:pPr algn="ctr" defTabSz="817563"/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an0234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71538" y="2000240"/>
            <a:ext cx="14224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an0234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143116"/>
            <a:ext cx="14208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0" y="5991225"/>
            <a:ext cx="1420813" cy="86677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FFFF"/>
              </a:gs>
              <a:gs pos="50000">
                <a:srgbClr val="66CC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714612" y="5991225"/>
            <a:ext cx="1420813" cy="86677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FFFF"/>
              </a:gs>
              <a:gs pos="50000">
                <a:srgbClr val="66CC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1357290" y="5991225"/>
            <a:ext cx="1420813" cy="86677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FFFF"/>
              </a:gs>
              <a:gs pos="50000">
                <a:srgbClr val="66CC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>
            <a:off x="3357554" y="285728"/>
            <a:ext cx="2470150" cy="99534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6858016" y="5991225"/>
            <a:ext cx="1420813" cy="86677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FFFF"/>
              </a:gs>
              <a:gs pos="50000">
                <a:srgbClr val="66CC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5500694" y="5991225"/>
            <a:ext cx="1420813" cy="86677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FFFF"/>
              </a:gs>
              <a:gs pos="50000">
                <a:srgbClr val="66CC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4143372" y="5991225"/>
            <a:ext cx="1420813" cy="86677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FFFF"/>
              </a:gs>
              <a:gs pos="50000">
                <a:srgbClr val="66CC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8215338" y="5991225"/>
            <a:ext cx="1420813" cy="86677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FFFF"/>
              </a:gs>
              <a:gs pos="50000">
                <a:srgbClr val="66CC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6118225" y="285728"/>
            <a:ext cx="3025775" cy="9556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428596" y="0"/>
            <a:ext cx="1428728" cy="135729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857356" y="642918"/>
            <a:ext cx="1071570" cy="45719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Line 2"/>
          <p:cNvSpPr>
            <a:spLocks noChangeShapeType="1"/>
          </p:cNvSpPr>
          <p:nvPr/>
        </p:nvSpPr>
        <p:spPr bwMode="auto">
          <a:xfrm flipV="1">
            <a:off x="1714480" y="0"/>
            <a:ext cx="571504" cy="2476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43042" y="1142985"/>
            <a:ext cx="1571636" cy="107157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1247750" y="1357299"/>
            <a:ext cx="609606" cy="3071834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 flipH="1">
            <a:off x="0" y="1285860"/>
            <a:ext cx="869922" cy="1643074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 flipH="1">
            <a:off x="0" y="1000108"/>
            <a:ext cx="584170" cy="500066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32 -3.7037E-6 L -0.03039 0.14561 C -0.04549 0.17593 -0.054 0.22153 -0.054 0.26922 C -0.054 0.32361 -0.04549 0.36713 -0.03039 0.39746 L 0.03732 0.54329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27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2.96296E-6 L 0.02431 0.13727 C 0.0434 0.16574 0.05399 0.20879 0.05399 0.2537 C 0.05399 0.30509 0.0434 0.34606 0.02431 0.37453 L -0.05937 0.51203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25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255 L 0.24774 -0.00255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679450" y="3360738"/>
            <a:ext cx="7413625" cy="8175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Gisha" pitchFamily="34" charset="-79"/>
              </a:rPr>
              <a:t>ПРОДОЛЖИТЕЛЬНОСТЬ</a:t>
            </a:r>
            <a:r>
              <a:rPr lang="ru-RU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ПРОЕКТА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428596" y="4214818"/>
            <a:ext cx="8001056" cy="1714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Georgia" pitchFamily="18" charset="0"/>
              </a:rPr>
              <a:t>2 недели</a:t>
            </a:r>
          </a:p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Georgia" pitchFamily="18" charset="0"/>
              </a:rPr>
              <a:t>(краткосрочный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)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6771  E" pathEditMode="relative" ptsTypes="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0" grpId="1" animBg="1"/>
      <p:bldP spid="122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7" name="Picture 13" descr="logo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233FF"/>
              </a:clrFrom>
              <a:clrTo>
                <a:srgbClr val="3233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500438"/>
            <a:ext cx="17303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>
            <a:off x="2100263" y="1928813"/>
            <a:ext cx="1585912" cy="622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5622925" y="4452938"/>
            <a:ext cx="2941638" cy="622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9222" name="Picture 16" descr="smile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4"/>
              </a:clrFrom>
              <a:clrTo>
                <a:srgbClr val="FFF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3000372"/>
            <a:ext cx="7413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7" descr="smile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4"/>
              </a:clrFrom>
              <a:clrTo>
                <a:srgbClr val="FFF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286388"/>
            <a:ext cx="74136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799277" y="2708486"/>
            <a:ext cx="4572032" cy="222999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Воспитатель – эколог</a:t>
            </a:r>
            <a:b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Воспитатели группы</a:t>
            </a:r>
            <a:b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родители.</a:t>
            </a: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endParaRPr lang="ru-RU" sz="1600" i="1" dirty="0">
              <a:solidFill>
                <a:srgbClr val="FFFF00"/>
              </a:solidFill>
            </a:endParaRPr>
          </a:p>
        </p:txBody>
      </p:sp>
      <p:sp>
        <p:nvSpPr>
          <p:cNvPr id="14" name="Текст 18"/>
          <p:cNvSpPr txBox="1">
            <a:spLocks/>
          </p:cNvSpPr>
          <p:nvPr/>
        </p:nvSpPr>
        <p:spPr bwMode="auto">
          <a:xfrm>
            <a:off x="420664" y="2296703"/>
            <a:ext cx="7772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Ученые</a:t>
            </a:r>
            <a:r>
              <a:rPr lang="ru-RU" sz="2000" b="1" kern="0" dirty="0" smtClean="0">
                <a:solidFill>
                  <a:srgbClr val="FFFF00"/>
                </a:solidFill>
              </a:rPr>
              <a:t> – дети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подготовительной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группы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FFFF00"/>
                </a:solidFill>
              </a:rPr>
              <a:t> </a:t>
            </a:r>
            <a:r>
              <a:rPr lang="ru-RU" sz="2000" b="1" kern="0" dirty="0" smtClean="0">
                <a:solidFill>
                  <a:srgbClr val="FFFF00"/>
                </a:solidFill>
              </a:rPr>
              <a:t>         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1214414" y="1000108"/>
            <a:ext cx="6275388" cy="766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УЧАСТНИКИ ПРОЕКТА: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29  0.011 0.08659  0.028 0.11323  C 0.028 0.11456  0.055 0.15053  0.055 0.1492  C 0.07 0.16918  0.079 0.19715  0.079 0.22646  C 0.079 0.28507  0.044 0.33169  0 0.33302  C -0.044 0.33169  -0.079 0.28507  -0.079 0.22646  C -0.079 0.19715  -0.07 0.16918  -0.055 0.1492  C -0.055 0.15053  -0.028 0.11456  -0.028 0.11323  C -0.011 0.08659  -0.001 0.04529  0 0  Z" pathEditMode="relative" ptsTypes="">
                                      <p:cBhvr>
                                        <p:cTn id="33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26457E-6 L 0.84583 -0.7393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00" y="-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4487 C -0.04948 0.0599 -0.01996 0.07562 -0.00729 0.09574 C 0.0059 0.11679 0.01233 0.14292 0.01893 0.16836 C 0.02587 0.1945 0.01893 0.21577 0.01233 0.23982 C 0.0059 0.26133 -0.00399 0.28538 -0.02691 0.30458 C -0.04635 0.3247 -0.07882 0.34042 -0.11441 0.35222 C -0.14687 0.36355 -0.18576 0.37188 -0.22482 0.37627 C -0.26354 0.38043 -0.30243 0.38043 -0.33871 0.37627 C -0.3776 0.37188 -0.41285 0.36193 -0.44236 0.34644 C -0.47153 0.3321 -0.49739 0.31499 -0.51042 0.29278 C -0.52673 0.27313 -0.53298 0.24561 -0.53298 0.22363 C -0.53646 0.2019 -0.53298 0.17623 -0.51667 0.15518 C -0.50087 0.13506 -0.47153 0.11933 -0.43264 0.11147 C -0.39323 0.10569 -0.35417 0.11286 -0.32847 0.1272 C -0.3059 0.14084 -0.28958 0.16258 -0.28628 0.18756 C -0.28628 0.21369 -0.28958 0.23728 -0.3059 0.2574 C -0.32205 0.27706 -0.31875 0.28099 -0.38368 0.30666 C -0.44236 0.33441 -0.50087 0.32678 -0.53646 0.32817 C -0.5717 0.32817 -0.60121 0.3203 -0.63663 0.31244 C -0.67621 0.30273 -0.70816 0.28538 -0.73142 0.26919 C -0.75364 0.25347 -0.76354 0.23335 -0.77639 0.2019 C -0.78559 0.17091 -0.78559 0.15518 -0.78559 0.13113 C -0.78559 0.10708 -0.78559 0.08349 -0.78559 0.0599 " pathEditMode="relative" rAng="0" ptsTypes="fffffffffffffffffffffff">
                                      <p:cBhvr>
                                        <p:cTn id="3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 animBg="1"/>
      <p:bldP spid="11279" grpId="0" animBg="1"/>
      <p:bldP spid="18" grpId="0"/>
      <p:bldP spid="14" grpId="0"/>
      <p:bldP spid="112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0144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63763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470150" y="358775"/>
            <a:ext cx="5994400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428596" y="2000240"/>
            <a:ext cx="8461378" cy="4321178"/>
          </a:xfrm>
          <a:prstGeom prst="horizontalScrol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81766" tIns="40883" rIns="81766" bIns="40883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Большую роль в экологическом образовании дошкольников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играет практическая, исследовательская деятельность в природных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условиях.  К сожалению, современные дети, особенно городские, имеют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весьма ограниченные возможности для общения с природой. А потому,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умеют  рационально пользоваться природными ресурсами,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том числе и водой.  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841625" y="928670"/>
            <a:ext cx="4302143" cy="9953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АКТУАЛЬНОСТЬ</a:t>
            </a:r>
          </a:p>
        </p:txBody>
      </p:sp>
      <p:pic>
        <p:nvPicPr>
          <p:cNvPr id="5127" name="Picture 7" descr="j01929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51671">
            <a:off x="7473660" y="1906749"/>
            <a:ext cx="14128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j01929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18768">
            <a:off x="-16624" y="5263817"/>
            <a:ext cx="1412875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49 0.03866 C 0.42448 -0.01227 0.75347 -0.06296 0.87604 -0.08194 C 0.99861 -0.10092 0.86094 -0.09768 0.8309 -0.07546 C 0.80087 -0.05324 0.74809 -0.00092 0.69549 0.05139 " pathEditMode="relative" ptsTypes="aaaA">
                                      <p:cBhvr>
                                        <p:cTn id="3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8 0.01898 C -0.0441 0.00718 -0.04948 -0.01019 -0.06354 -0.01551 C -0.0809 -0.0294 -0.08264 -0.02361 -0.11094 -0.02199 C -0.12622 -0.0162 -0.13889 -0.00324 -0.15278 0.00602 C -0.16354 0.01343 -0.17726 0.01412 -0.18906 0.01898 C -0.20174 0.01829 -0.21459 0.01806 -0.22726 0.01667 C -0.2382 0.01551 -0.24636 0.00347 -0.25643 -0.00046 C -0.26077 -0.00394 -0.26406 -0.00949 -0.26927 -0.01111 C -0.27709 -0.01366 -0.28507 -0.01458 -0.29288 -0.01759 C -0.30573 -0.0169 -0.3184 -0.01736 -0.33108 -0.01551 C -0.34097 -0.01412 -0.34913 -0.00394 -0.35834 -0.00046 C -0.36893 0.0081 -0.38177 0.01204 -0.39306 0.01898 C -0.40643 0.01829 -0.41997 0.01991 -0.43299 0.01667 C -0.44584 0.01366 -0.45382 -0.00347 -0.46406 -0.01111 C -0.47709 -0.02107 -0.49254 -0.02708 -0.50764 -0.03056 C -0.51181 -0.03032 -0.54705 -0.0294 -0.55868 -0.02639 C -0.59792 -0.01644 -0.53889 -0.02708 -0.58229 -0.01991 C -0.58837 -0.0213 -0.59479 -0.02176 -0.60052 -0.02407 C -0.61545 -0.02986 -0.62136 -0.04005 -0.6316 -0.05208 C -0.63872 -0.0787 -0.63524 -0.06042 -0.63334 -0.1081 C -0.63281 -0.1419 -0.63281 -0.17569 -0.6316 -0.20926 C -0.63143 -0.21782 -0.62465 -0.22292 -0.62066 -0.2287 C -0.61702 -0.2338 -0.59983 -0.25463 -0.59514 -0.25671 C -0.58924 -0.25926 -0.58281 -0.25857 -0.57691 -0.26088 C -0.56823 -0.26412 -0.56024 -0.26736 -0.55139 -0.26944 C -0.53108 -0.26806 -0.52344 -0.27199 -0.50955 -0.26088 C -0.49497 -0.26157 -0.48021 -0.26181 -0.4658 -0.26296 C -0.45695 -0.26366 -0.4474 -0.26944 -0.43854 -0.27176 C -0.41389 -0.26991 -0.39844 -0.27037 -0.3783 -0.2544 C -0.36007 -0.2588 -0.34219 -0.26597 -0.32396 -0.26944 C -0.3158 -0.27269 -0.30799 -0.27431 -0.30018 -0.27801 C -0.29792 -0.27755 -0.28611 -0.27662 -0.28195 -0.27384 C -0.27274 -0.26759 -0.2724 -0.2662 -0.26198 -0.26296 C -0.25834 -0.26366 -0.25469 -0.26435 -0.25104 -0.26528 C -0.24618 -0.26644 -0.23646 -0.26944 -0.23646 -0.26921 C -0.21702 -0.28125 -0.24097 -0.26759 -0.22205 -0.27593 C -0.21024 -0.28125 -0.21875 -0.27917 -0.20729 -0.28681 C -0.19636 -0.29421 -0.18316 -0.29676 -0.17101 -0.29954 C -0.14913 -0.29815 -0.12691 -0.29884 -0.10538 -0.29537 C -0.0934 -0.29352 -0.08264 -0.27917 -0.07066 -0.27593 C -0.06476 -0.26505 -0.06268 -0.27014 -0.0599 -0.25671 C -0.06979 -0.24884 -0.08351 -0.2537 -0.09097 -0.24583 " pathEditMode="relative" rAng="0" ptsTypes="fffffffffffffffffffffffffffffffffffffffffA">
                                      <p:cBhvr>
                                        <p:cTn id="40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 flipV="1">
            <a:off x="1420813" y="0"/>
            <a:ext cx="927100" cy="4953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H="1">
            <a:off x="0" y="1724025"/>
            <a:ext cx="369888" cy="5461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431800" y="1792288"/>
            <a:ext cx="247650" cy="32734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111250" y="1792288"/>
            <a:ext cx="619125" cy="18415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420813" y="1108075"/>
            <a:ext cx="1049337" cy="34131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420813" y="1587500"/>
            <a:ext cx="2286000" cy="218281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482725" y="766763"/>
            <a:ext cx="1730375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0" y="0"/>
            <a:ext cx="1730375" cy="19288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Cloud"/>
          <p:cNvSpPr>
            <a:spLocks noChangeAspect="1" noEditPoints="1" noChangeArrowheads="1"/>
          </p:cNvSpPr>
          <p:nvPr/>
        </p:nvSpPr>
        <p:spPr bwMode="auto">
          <a:xfrm>
            <a:off x="1730375" y="290513"/>
            <a:ext cx="2470150" cy="9556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7" name="Cloud"/>
          <p:cNvSpPr>
            <a:spLocks noChangeAspect="1" noEditPoints="1" noChangeArrowheads="1"/>
          </p:cNvSpPr>
          <p:nvPr/>
        </p:nvSpPr>
        <p:spPr bwMode="auto">
          <a:xfrm>
            <a:off x="4943475" y="290513"/>
            <a:ext cx="3025775" cy="9556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8" name="Cloud"/>
          <p:cNvSpPr>
            <a:spLocks noChangeAspect="1" noEditPoints="1" noChangeArrowheads="1"/>
          </p:cNvSpPr>
          <p:nvPr/>
        </p:nvSpPr>
        <p:spPr bwMode="auto">
          <a:xfrm>
            <a:off x="0" y="4500570"/>
            <a:ext cx="2470150" cy="9556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0" y="5991225"/>
            <a:ext cx="1420813" cy="86677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FFFF"/>
              </a:gs>
              <a:gs pos="50000">
                <a:srgbClr val="66CC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1420813" y="5991225"/>
            <a:ext cx="1420812" cy="86677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FFFF"/>
              </a:gs>
              <a:gs pos="50000">
                <a:srgbClr val="66CC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2779713" y="5991225"/>
            <a:ext cx="1420812" cy="86677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FFFF"/>
              </a:gs>
              <a:gs pos="50000">
                <a:srgbClr val="66CC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4140200" y="5991225"/>
            <a:ext cx="1914525" cy="86677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FFFF"/>
              </a:gs>
              <a:gs pos="50000">
                <a:srgbClr val="66CC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9" name="Picture 17" descr="j02349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4838" y="3360738"/>
            <a:ext cx="3459162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8" descr="j0215338"/>
          <p:cNvPicPr>
            <a:picLocks noChangeAspect="1" noChangeArrowheads="1"/>
          </p:cNvPicPr>
          <p:nvPr/>
        </p:nvPicPr>
        <p:blipFill>
          <a:blip r:embed="rId4"/>
          <a:srcRect l="-2898" t="42372" r="66733"/>
          <a:stretch>
            <a:fillRect/>
          </a:stretch>
        </p:blipFill>
        <p:spPr bwMode="auto">
          <a:xfrm rot="-213840">
            <a:off x="5499100" y="1449388"/>
            <a:ext cx="2619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9" descr="j0215338"/>
          <p:cNvPicPr>
            <a:picLocks noChangeAspect="1" noChangeArrowheads="1"/>
          </p:cNvPicPr>
          <p:nvPr/>
        </p:nvPicPr>
        <p:blipFill>
          <a:blip r:embed="rId4"/>
          <a:srcRect l="-2898" t="42372" r="66733"/>
          <a:stretch>
            <a:fillRect/>
          </a:stretch>
        </p:blipFill>
        <p:spPr bwMode="auto">
          <a:xfrm rot="-213840">
            <a:off x="6054725" y="3019425"/>
            <a:ext cx="2619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20" descr="j0215338"/>
          <p:cNvPicPr>
            <a:picLocks noChangeAspect="1" noChangeArrowheads="1"/>
          </p:cNvPicPr>
          <p:nvPr/>
        </p:nvPicPr>
        <p:blipFill>
          <a:blip r:embed="rId4"/>
          <a:srcRect l="-2898" t="42372" r="66733"/>
          <a:stretch>
            <a:fillRect/>
          </a:stretch>
        </p:blipFill>
        <p:spPr bwMode="auto">
          <a:xfrm rot="-213840">
            <a:off x="7105650" y="2133600"/>
            <a:ext cx="26035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1" descr="j0215338"/>
          <p:cNvPicPr>
            <a:picLocks noChangeAspect="1" noChangeArrowheads="1"/>
          </p:cNvPicPr>
          <p:nvPr/>
        </p:nvPicPr>
        <p:blipFill>
          <a:blip r:embed="rId4"/>
          <a:srcRect l="-2898" t="42372" r="66733"/>
          <a:stretch>
            <a:fillRect/>
          </a:stretch>
        </p:blipFill>
        <p:spPr bwMode="auto">
          <a:xfrm rot="-213840">
            <a:off x="5437188" y="4248150"/>
            <a:ext cx="2619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j0215338"/>
          <p:cNvPicPr>
            <a:picLocks noChangeAspect="1" noChangeArrowheads="1"/>
          </p:cNvPicPr>
          <p:nvPr/>
        </p:nvPicPr>
        <p:blipFill>
          <a:blip r:embed="rId4"/>
          <a:srcRect l="-2898" t="42372" r="66733"/>
          <a:stretch>
            <a:fillRect/>
          </a:stretch>
        </p:blipFill>
        <p:spPr bwMode="auto">
          <a:xfrm rot="-213840">
            <a:off x="7661275" y="3019425"/>
            <a:ext cx="260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j0215338"/>
          <p:cNvPicPr>
            <a:picLocks noChangeAspect="1" noChangeArrowheads="1"/>
          </p:cNvPicPr>
          <p:nvPr/>
        </p:nvPicPr>
        <p:blipFill>
          <a:blip r:embed="rId4"/>
          <a:srcRect l="-2898" t="42372" r="66733"/>
          <a:stretch>
            <a:fillRect/>
          </a:stretch>
        </p:blipFill>
        <p:spPr bwMode="auto">
          <a:xfrm rot="-213840">
            <a:off x="7599363" y="1517650"/>
            <a:ext cx="2619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6" name="WordArt 24"/>
          <p:cNvSpPr>
            <a:spLocks noChangeArrowheads="1" noChangeShapeType="1" noTextEdit="1"/>
          </p:cNvSpPr>
          <p:nvPr/>
        </p:nvSpPr>
        <p:spPr bwMode="auto">
          <a:xfrm>
            <a:off x="4143372" y="642919"/>
            <a:ext cx="4229095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Объект  исследования: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928662" y="1500175"/>
            <a:ext cx="71438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766" tIns="40883" rIns="81766" bIns="40883" anchor="ctr"/>
          <a:lstStyle/>
          <a:p>
            <a:pPr algn="ctr" defTabSz="817563">
              <a:defRPr/>
            </a:pPr>
            <a:r>
              <a:rPr lang="ru-RU" sz="2100" b="1" dirty="0">
                <a:solidFill>
                  <a:schemeClr val="bg1"/>
                </a:solidFill>
              </a:rPr>
              <a:t>В качестве объекта исследования нами</a:t>
            </a:r>
          </a:p>
          <a:p>
            <a:pPr algn="ctr" defTabSz="817563">
              <a:defRPr/>
            </a:pPr>
            <a:r>
              <a:rPr lang="ru-RU" sz="2100" b="1" dirty="0">
                <a:solidFill>
                  <a:schemeClr val="bg1"/>
                </a:solidFill>
              </a:rPr>
              <a:t>была выбрана вода, что обусловлено рядом причин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0" y="2214554"/>
            <a:ext cx="775493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766" tIns="40883" rIns="81766" bIns="40883">
            <a:spAutoFit/>
          </a:bodyPr>
          <a:lstStyle/>
          <a:p>
            <a:pPr marL="306388" indent="-306388" defTabSz="817563">
              <a:buFontTx/>
              <a:buAutoNum type="arabicPeriod"/>
            </a:pPr>
            <a:r>
              <a:rPr lang="ru-RU" sz="2000" b="1" dirty="0">
                <a:solidFill>
                  <a:schemeClr val="bg1"/>
                </a:solidFill>
              </a:rPr>
              <a:t>Вода окружает нас постоянно, однако дети, как правило,</a:t>
            </a:r>
          </a:p>
          <a:p>
            <a:pPr marL="306388" indent="-306388" defTabSz="817563"/>
            <a:r>
              <a:rPr lang="ru-RU" sz="2000" b="1" dirty="0">
                <a:solidFill>
                  <a:schemeClr val="bg1"/>
                </a:solidFill>
              </a:rPr>
              <a:t>    </a:t>
            </a:r>
            <a:r>
              <a:rPr lang="ru-RU" sz="2000" b="1" dirty="0" smtClean="0">
                <a:solidFill>
                  <a:schemeClr val="bg1"/>
                </a:solidFill>
              </a:rPr>
              <a:t>почти не обращают на нее внимание.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500034" y="2928934"/>
            <a:ext cx="753427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766" tIns="40883" rIns="81766" bIns="40883">
            <a:spAutoFit/>
          </a:bodyPr>
          <a:lstStyle/>
          <a:p>
            <a:pPr defTabSz="817563"/>
            <a:r>
              <a:rPr lang="ru-RU" sz="2100" b="1" dirty="0">
                <a:solidFill>
                  <a:schemeClr val="bg1"/>
                </a:solidFill>
              </a:rPr>
              <a:t>2. </a:t>
            </a:r>
            <a:r>
              <a:rPr lang="ru-RU" sz="2000" b="1" dirty="0">
                <a:solidFill>
                  <a:schemeClr val="bg1"/>
                </a:solidFill>
              </a:rPr>
              <a:t>Вода – прекрасный объект для наблюдений и опытов.</a:t>
            </a:r>
          </a:p>
          <a:p>
            <a:pPr defTabSz="817563"/>
            <a:r>
              <a:rPr lang="ru-RU" sz="2000" b="1" dirty="0">
                <a:solidFill>
                  <a:schemeClr val="bg1"/>
                </a:solidFill>
              </a:rPr>
              <a:t>    Вода видоизменяется: снег, лед, пар и т.д., имеет свои</a:t>
            </a:r>
          </a:p>
          <a:p>
            <a:pPr defTabSz="817563"/>
            <a:r>
              <a:rPr lang="ru-RU" sz="2000" b="1" dirty="0">
                <a:solidFill>
                  <a:schemeClr val="bg1"/>
                </a:solidFill>
              </a:rPr>
              <a:t>    свойства (вода – текучая, прозрачная, не имеет запаха,</a:t>
            </a:r>
          </a:p>
          <a:p>
            <a:pPr defTabSz="817563"/>
            <a:r>
              <a:rPr lang="ru-RU" sz="2000" b="1" dirty="0">
                <a:solidFill>
                  <a:schemeClr val="bg1"/>
                </a:solidFill>
              </a:rPr>
              <a:t>    вкуса, формы, цвета…)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928662" y="4286256"/>
            <a:ext cx="73548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766" tIns="40883" rIns="81766" bIns="40883">
            <a:spAutoFit/>
          </a:bodyPr>
          <a:lstStyle/>
          <a:p>
            <a:pPr defTabSz="817563"/>
            <a:r>
              <a:rPr lang="ru-RU" sz="2100" b="1" dirty="0">
                <a:solidFill>
                  <a:schemeClr val="bg1"/>
                </a:solidFill>
              </a:rPr>
              <a:t>3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bg1"/>
                </a:solidFill>
              </a:rPr>
              <a:t>С водой ребенку проще общаться «на равных», легче</a:t>
            </a:r>
          </a:p>
          <a:p>
            <a:pPr defTabSz="817563"/>
            <a:r>
              <a:rPr lang="ru-RU" sz="2000" b="1" dirty="0">
                <a:solidFill>
                  <a:schemeClr val="bg1"/>
                </a:solidFill>
              </a:rPr>
              <a:t>    представить ее своим другом, т.к. каждый ребенок </a:t>
            </a:r>
          </a:p>
          <a:p>
            <a:pPr defTabSz="817563"/>
            <a:r>
              <a:rPr lang="ru-RU" sz="2000" b="1" dirty="0">
                <a:solidFill>
                  <a:schemeClr val="bg1"/>
                </a:solidFill>
              </a:rPr>
              <a:t>    любит развлечения связанные с водой.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14414" y="5357826"/>
            <a:ext cx="6000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17563"/>
            <a:r>
              <a:rPr lang="ru-RU" b="1" dirty="0" smtClean="0">
                <a:solidFill>
                  <a:schemeClr val="bg1"/>
                </a:solidFill>
              </a:rPr>
              <a:t>4.  </a:t>
            </a:r>
            <a:r>
              <a:rPr lang="ru-RU" sz="2000" b="1" dirty="0" smtClean="0">
                <a:solidFill>
                  <a:schemeClr val="bg1"/>
                </a:solidFill>
              </a:rPr>
              <a:t>Дети </a:t>
            </a:r>
            <a:r>
              <a:rPr lang="ru-RU" sz="2000" b="1" dirty="0">
                <a:solidFill>
                  <a:prstClr val="black"/>
                </a:solidFill>
              </a:rPr>
              <a:t>имеют </a:t>
            </a:r>
            <a:r>
              <a:rPr lang="ru-RU" sz="2000" b="1" dirty="0" smtClean="0">
                <a:solidFill>
                  <a:prstClr val="black"/>
                </a:solidFill>
              </a:rPr>
              <a:t>недостаточное    представление </a:t>
            </a:r>
            <a:r>
              <a:rPr lang="ru-RU" sz="2000" b="1" dirty="0">
                <a:solidFill>
                  <a:prstClr val="black"/>
                </a:solidFill>
              </a:rPr>
              <a:t>о свойствах воды</a:t>
            </a:r>
            <a:r>
              <a:rPr lang="ru-RU" sz="2000" b="1" dirty="0" smtClean="0">
                <a:solidFill>
                  <a:prstClr val="black"/>
                </a:solidFill>
              </a:rPr>
              <a:t>,  о </a:t>
            </a:r>
            <a:r>
              <a:rPr lang="ru-RU" sz="2000" b="1" dirty="0">
                <a:solidFill>
                  <a:prstClr val="black"/>
                </a:solidFill>
              </a:rPr>
              <a:t>ее значении в жизни человека </a:t>
            </a:r>
            <a:r>
              <a:rPr lang="ru-RU" sz="2000" b="1" dirty="0" smtClean="0">
                <a:solidFill>
                  <a:prstClr val="black"/>
                </a:solidFill>
              </a:rPr>
              <a:t>и  живых организмов, о необходимости охраны воды.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6771  E" pathEditMode="relative" ptsTypes="">
                                      <p:cBhvr>
                                        <p:cTn id="26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41" grpId="0"/>
      <p:bldP spid="9241" grpId="1"/>
      <p:bldP spid="9242" grpId="0"/>
      <p:bldP spid="9243" grpId="0"/>
      <p:bldP spid="9244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 rot="-10618384">
            <a:off x="309563" y="1108075"/>
            <a:ext cx="376237" cy="2593975"/>
          </a:xfrm>
          <a:prstGeom prst="flowChartManualOperation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 rot="8530659">
            <a:off x="1050925" y="836613"/>
            <a:ext cx="376238" cy="1568450"/>
          </a:xfrm>
          <a:prstGeom prst="flowChartManualOperation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 rot="6011069">
            <a:off x="1615281" y="-111918"/>
            <a:ext cx="415925" cy="2039938"/>
          </a:xfrm>
          <a:prstGeom prst="flowChartManualOperation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rot="4151184">
            <a:off x="1077913" y="-71437"/>
            <a:ext cx="415925" cy="803275"/>
          </a:xfrm>
          <a:prstGeom prst="flowChartManualOperation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Cloud"/>
          <p:cNvSpPr>
            <a:spLocks noChangeAspect="1" noEditPoints="1" noChangeArrowheads="1"/>
          </p:cNvSpPr>
          <p:nvPr/>
        </p:nvSpPr>
        <p:spPr bwMode="auto">
          <a:xfrm>
            <a:off x="3768725" y="836613"/>
            <a:ext cx="2967038" cy="17414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1766" tIns="40883" rIns="81766" bIns="40883"/>
          <a:lstStyle/>
          <a:p>
            <a:pPr defTabSz="817563">
              <a:defRPr/>
            </a:pPr>
            <a:endParaRPr lang="ru-RU" sz="2100" b="1">
              <a:solidFill>
                <a:srgbClr val="FF0000"/>
              </a:solidFill>
            </a:endParaRPr>
          </a:p>
          <a:p>
            <a:pPr defTabSz="817563">
              <a:defRPr/>
            </a:pPr>
            <a:r>
              <a:rPr lang="ru-RU" sz="2100" b="1">
                <a:solidFill>
                  <a:srgbClr val="FF0000"/>
                </a:solidFill>
              </a:rPr>
              <a:t>     </a:t>
            </a:r>
            <a:r>
              <a:rPr lang="ru-RU" sz="2500" b="1">
                <a:solidFill>
                  <a:srgbClr val="FF0000"/>
                </a:solidFill>
              </a:rPr>
              <a:t>ЗАДАЧИ: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100263" y="222250"/>
            <a:ext cx="1544637" cy="6238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ЦЕЛЬ: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44900" y="222250"/>
            <a:ext cx="54991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766" tIns="40883" rIns="81766" bIns="40883" anchor="ctr"/>
          <a:lstStyle/>
          <a:p>
            <a:pPr algn="ctr" defTabSz="817563"/>
            <a:r>
              <a:rPr lang="ru-RU" sz="2100" dirty="0">
                <a:solidFill>
                  <a:schemeClr val="bg1"/>
                </a:solidFill>
              </a:rPr>
              <a:t>В процессе углубления и расширения </a:t>
            </a:r>
          </a:p>
          <a:p>
            <a:pPr algn="ctr" defTabSz="817563"/>
            <a:r>
              <a:rPr lang="ru-RU" sz="2100" dirty="0">
                <a:solidFill>
                  <a:schemeClr val="bg1"/>
                </a:solidFill>
              </a:rPr>
              <a:t>знаний у детей о воде и ее свойствах,</a:t>
            </a:r>
          </a:p>
          <a:p>
            <a:pPr algn="ctr" defTabSz="817563"/>
            <a:r>
              <a:rPr lang="ru-RU" sz="2100" dirty="0">
                <a:solidFill>
                  <a:schemeClr val="bg1"/>
                </a:solidFill>
              </a:rPr>
              <a:t> формировать экологическую культуру,</a:t>
            </a:r>
          </a:p>
          <a:p>
            <a:pPr algn="ctr" defTabSz="817563"/>
            <a:r>
              <a:rPr lang="ru-RU" sz="2100" dirty="0">
                <a:solidFill>
                  <a:schemeClr val="bg1"/>
                </a:solidFill>
              </a:rPr>
              <a:t> бережное отношение к природе.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0" y="0"/>
            <a:ext cx="1235075" cy="13827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FF9900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8" name="Picture 11" descr="t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4713"/>
            <a:ext cx="849313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2" descr="t0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363" y="5954713"/>
            <a:ext cx="84931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3" descr="t0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4638" y="5954713"/>
            <a:ext cx="84931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4" descr="t0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7913" y="5954713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5" descr="t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100" y="5954713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6" descr="t0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4788" y="5954713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7" descr="t0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7738" y="5954713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8" descr="t0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75275" y="5954713"/>
            <a:ext cx="849313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9" descr="t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6638" y="5954713"/>
            <a:ext cx="84931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20" descr="t0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954713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1" descr="t0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7450" y="5954713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2" descr="t0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94688" y="5954713"/>
            <a:ext cx="84931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3" descr="j0215338"/>
          <p:cNvPicPr>
            <a:picLocks noChangeAspect="1" noChangeArrowheads="1"/>
          </p:cNvPicPr>
          <p:nvPr/>
        </p:nvPicPr>
        <p:blipFill>
          <a:blip r:embed="rId7"/>
          <a:srcRect l="-2898" t="42372" r="66733"/>
          <a:stretch>
            <a:fillRect/>
          </a:stretch>
        </p:blipFill>
        <p:spPr bwMode="auto">
          <a:xfrm rot="-213840">
            <a:off x="5003800" y="2541588"/>
            <a:ext cx="4937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1785918" y="2714620"/>
            <a:ext cx="7043738" cy="2455863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18900000" scaled="1"/>
          </a:gra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lIns="81766" tIns="40883" rIns="81766" bIns="40883" anchor="ctr"/>
          <a:lstStyle/>
          <a:p>
            <a:pPr marL="306388" indent="-306388" algn="ctr" defTabSz="817563">
              <a:buFontTx/>
              <a:buAutoNum type="arabicPeriod"/>
              <a:defRPr/>
            </a:pPr>
            <a:r>
              <a:rPr lang="ru-RU" sz="2100" dirty="0" smtClean="0">
                <a:solidFill>
                  <a:srgbClr val="FFFF00"/>
                </a:solidFill>
              </a:rPr>
              <a:t>Уточнить представление детей  о </a:t>
            </a:r>
            <a:r>
              <a:rPr lang="ru-RU" sz="2100" dirty="0">
                <a:solidFill>
                  <a:srgbClr val="FFFF00"/>
                </a:solidFill>
              </a:rPr>
              <a:t>свойствах</a:t>
            </a:r>
          </a:p>
          <a:p>
            <a:pPr marL="306388" indent="-306388" algn="ctr" defTabSz="817563">
              <a:defRPr/>
            </a:pPr>
            <a:r>
              <a:rPr lang="ru-RU" sz="2100" dirty="0">
                <a:solidFill>
                  <a:srgbClr val="FFFF00"/>
                </a:solidFill>
              </a:rPr>
              <a:t>воды, о ее формах и видах (</a:t>
            </a:r>
            <a:r>
              <a:rPr lang="ru-RU" sz="2100" dirty="0" smtClean="0">
                <a:solidFill>
                  <a:srgbClr val="FFFF00"/>
                </a:solidFill>
              </a:rPr>
              <a:t>родники,</a:t>
            </a:r>
          </a:p>
          <a:p>
            <a:pPr marL="306388" indent="-306388" algn="ctr" defTabSz="817563">
              <a:defRPr/>
            </a:pPr>
            <a:r>
              <a:rPr lang="ru-RU" sz="2100" dirty="0" smtClean="0">
                <a:solidFill>
                  <a:srgbClr val="FFFF00"/>
                </a:solidFill>
              </a:rPr>
              <a:t>реки, моря, озера, океаны, осадки и т.д.)</a:t>
            </a:r>
            <a:endParaRPr lang="ru-RU" sz="2100" dirty="0">
              <a:solidFill>
                <a:srgbClr val="FFFF00"/>
              </a:solidFill>
            </a:endParaRPr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1500166" y="3286124"/>
            <a:ext cx="7043738" cy="2455863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18900000" scaled="1"/>
          </a:gra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lIns="81766" tIns="40883" rIns="81766" bIns="40883" anchor="ctr"/>
          <a:lstStyle/>
          <a:p>
            <a:pPr marL="306388" indent="-306388" algn="ctr" defTabSz="817563">
              <a:defRPr/>
            </a:pPr>
            <a:r>
              <a:rPr lang="ru-RU" sz="2100" dirty="0">
                <a:solidFill>
                  <a:srgbClr val="FFFF00"/>
                </a:solidFill>
              </a:rPr>
              <a:t>2. Дать представления о роли воды в жизни человека</a:t>
            </a:r>
          </a:p>
          <a:p>
            <a:pPr marL="306388" indent="-306388" algn="ctr" defTabSz="817563">
              <a:defRPr/>
            </a:pPr>
            <a:r>
              <a:rPr lang="ru-RU" sz="2100" dirty="0">
                <a:solidFill>
                  <a:srgbClr val="FFFF00"/>
                </a:solidFill>
              </a:rPr>
              <a:t>и живых </a:t>
            </a:r>
            <a:r>
              <a:rPr lang="ru-RU" sz="2100" dirty="0" smtClean="0">
                <a:solidFill>
                  <a:srgbClr val="FFFF00"/>
                </a:solidFill>
              </a:rPr>
              <a:t>организмов.</a:t>
            </a:r>
            <a:endParaRPr lang="ru-RU" sz="2100" dirty="0">
              <a:solidFill>
                <a:srgbClr val="FFFF00"/>
              </a:solidFill>
            </a:endParaRPr>
          </a:p>
        </p:txBody>
      </p:sp>
      <p:pic>
        <p:nvPicPr>
          <p:cNvPr id="7194" name="Picture 26" descr="j0215338"/>
          <p:cNvPicPr>
            <a:picLocks noChangeAspect="1" noChangeArrowheads="1"/>
          </p:cNvPicPr>
          <p:nvPr/>
        </p:nvPicPr>
        <p:blipFill>
          <a:blip r:embed="rId7"/>
          <a:srcRect l="-2898" t="42372" r="66733"/>
          <a:stretch>
            <a:fillRect/>
          </a:stretch>
        </p:blipFill>
        <p:spPr bwMode="auto">
          <a:xfrm rot="-213840">
            <a:off x="5437188" y="2746375"/>
            <a:ext cx="49371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27" descr="j0215338"/>
          <p:cNvPicPr>
            <a:picLocks noChangeAspect="1" noChangeArrowheads="1"/>
          </p:cNvPicPr>
          <p:nvPr/>
        </p:nvPicPr>
        <p:blipFill>
          <a:blip r:embed="rId7"/>
          <a:srcRect l="-2898" t="42372" r="66733"/>
          <a:stretch>
            <a:fillRect/>
          </a:stretch>
        </p:blipFill>
        <p:spPr bwMode="auto">
          <a:xfrm rot="-213840">
            <a:off x="4448175" y="2541588"/>
            <a:ext cx="4937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6" name="AutoShape 28"/>
          <p:cNvSpPr>
            <a:spLocks noChangeArrowheads="1"/>
          </p:cNvSpPr>
          <p:nvPr/>
        </p:nvSpPr>
        <p:spPr bwMode="auto">
          <a:xfrm>
            <a:off x="1571604" y="2928934"/>
            <a:ext cx="7043738" cy="2455863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18900000" scaled="1"/>
          </a:gra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lIns="81766" tIns="40883" rIns="81766" bIns="40883" anchor="ctr"/>
          <a:lstStyle/>
          <a:p>
            <a:pPr marL="306388" indent="-306388" algn="ctr" defTabSz="817563">
              <a:defRPr/>
            </a:pPr>
            <a:r>
              <a:rPr lang="ru-RU" sz="2100" dirty="0">
                <a:solidFill>
                  <a:srgbClr val="FFFF00"/>
                </a:solidFill>
              </a:rPr>
              <a:t>3. Познакомить с круговоротом воды в природе</a:t>
            </a:r>
            <a:r>
              <a:rPr lang="ru-RU" sz="2100" dirty="0"/>
              <a:t>.</a:t>
            </a:r>
          </a:p>
        </p:txBody>
      </p:sp>
      <p:pic>
        <p:nvPicPr>
          <p:cNvPr id="7197" name="Picture 29" descr="j0215338"/>
          <p:cNvPicPr>
            <a:picLocks noChangeAspect="1" noChangeArrowheads="1"/>
          </p:cNvPicPr>
          <p:nvPr/>
        </p:nvPicPr>
        <p:blipFill>
          <a:blip r:embed="rId7"/>
          <a:srcRect l="-2898" t="42372" r="66733"/>
          <a:stretch>
            <a:fillRect/>
          </a:stretch>
        </p:blipFill>
        <p:spPr bwMode="auto">
          <a:xfrm rot="-213840">
            <a:off x="5189538" y="2473325"/>
            <a:ext cx="49371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8" name="AutoShape 30"/>
          <p:cNvSpPr>
            <a:spLocks noChangeArrowheads="1"/>
          </p:cNvSpPr>
          <p:nvPr/>
        </p:nvSpPr>
        <p:spPr bwMode="auto">
          <a:xfrm>
            <a:off x="1785918" y="3000372"/>
            <a:ext cx="7043738" cy="2455863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18900000" scaled="1"/>
          </a:gra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lIns="81766" tIns="40883" rIns="81766" bIns="40883" anchor="ctr"/>
          <a:lstStyle/>
          <a:p>
            <a:pPr marL="306388" indent="-306388" algn="ctr" defTabSz="817563">
              <a:defRPr/>
            </a:pPr>
            <a:r>
              <a:rPr lang="ru-RU" dirty="0">
                <a:solidFill>
                  <a:srgbClr val="FFFF00"/>
                </a:solidFill>
              </a:rPr>
              <a:t>4. Уточнить представления об основных источниках загрязнения</a:t>
            </a:r>
          </a:p>
          <a:p>
            <a:pPr marL="306388" indent="-306388" algn="ctr" defTabSz="817563">
              <a:defRPr/>
            </a:pPr>
            <a:r>
              <a:rPr lang="ru-RU" dirty="0">
                <a:solidFill>
                  <a:srgbClr val="FFFF00"/>
                </a:solidFill>
              </a:rPr>
              <a:t>воды, его последствиях, мероприятиях </a:t>
            </a:r>
          </a:p>
          <a:p>
            <a:pPr marL="306388" indent="-306388" algn="ctr" defTabSz="817563">
              <a:defRPr/>
            </a:pPr>
            <a:r>
              <a:rPr lang="ru-RU" dirty="0">
                <a:solidFill>
                  <a:srgbClr val="FFFF00"/>
                </a:solidFill>
              </a:rPr>
              <a:t>по предотвращению загрязнения</a:t>
            </a:r>
          </a:p>
        </p:txBody>
      </p:sp>
      <p:pic>
        <p:nvPicPr>
          <p:cNvPr id="7199" name="Picture 31" descr="j0215338"/>
          <p:cNvPicPr>
            <a:picLocks noChangeAspect="1" noChangeArrowheads="1"/>
          </p:cNvPicPr>
          <p:nvPr/>
        </p:nvPicPr>
        <p:blipFill>
          <a:blip r:embed="rId7"/>
          <a:srcRect l="-2898" t="42372" r="66733"/>
          <a:stretch>
            <a:fillRect/>
          </a:stretch>
        </p:blipFill>
        <p:spPr bwMode="auto">
          <a:xfrm rot="-213840">
            <a:off x="5375275" y="2678113"/>
            <a:ext cx="49212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0" name="AutoShape 32"/>
          <p:cNvSpPr>
            <a:spLocks noChangeArrowheads="1"/>
          </p:cNvSpPr>
          <p:nvPr/>
        </p:nvSpPr>
        <p:spPr bwMode="auto">
          <a:xfrm>
            <a:off x="1785918" y="2571744"/>
            <a:ext cx="7043738" cy="2455863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18900000" scaled="1"/>
          </a:gra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lIns="81766" tIns="40883" rIns="81766" bIns="40883" anchor="ctr"/>
          <a:lstStyle/>
          <a:p>
            <a:pPr marL="306388" indent="-306388" algn="ctr" defTabSz="817563">
              <a:defRPr/>
            </a:pPr>
            <a:r>
              <a:rPr lang="ru-RU" sz="2100" dirty="0">
                <a:solidFill>
                  <a:srgbClr val="FFFF00"/>
                </a:solidFill>
              </a:rPr>
              <a:t>5. Развивать речь, мышление, познавательную </a:t>
            </a:r>
          </a:p>
          <a:p>
            <a:pPr marL="306388" indent="-306388" algn="ctr" defTabSz="817563">
              <a:defRPr/>
            </a:pPr>
            <a:r>
              <a:rPr lang="ru-RU" sz="2100" dirty="0">
                <a:solidFill>
                  <a:srgbClr val="FFFF00"/>
                </a:solidFill>
              </a:rPr>
              <a:t>активность.</a:t>
            </a:r>
          </a:p>
        </p:txBody>
      </p:sp>
      <p:pic>
        <p:nvPicPr>
          <p:cNvPr id="7201" name="Picture 33" descr="j0215338"/>
          <p:cNvPicPr>
            <a:picLocks noChangeAspect="1" noChangeArrowheads="1"/>
          </p:cNvPicPr>
          <p:nvPr/>
        </p:nvPicPr>
        <p:blipFill>
          <a:blip r:embed="rId7"/>
          <a:srcRect l="-2898" t="42372" r="66733"/>
          <a:stretch>
            <a:fillRect/>
          </a:stretch>
        </p:blipFill>
        <p:spPr bwMode="auto">
          <a:xfrm rot="-213840">
            <a:off x="4633913" y="2746375"/>
            <a:ext cx="49371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2" name="AutoShape 34"/>
          <p:cNvSpPr>
            <a:spLocks noChangeArrowheads="1"/>
          </p:cNvSpPr>
          <p:nvPr/>
        </p:nvSpPr>
        <p:spPr bwMode="auto">
          <a:xfrm>
            <a:off x="1857356" y="2643182"/>
            <a:ext cx="7043738" cy="2455863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18900000" scaled="1"/>
          </a:gra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lIns="81766" tIns="40883" rIns="81766" bIns="40883" anchor="ctr"/>
          <a:lstStyle/>
          <a:p>
            <a:pPr marL="306388" indent="-306388" algn="ctr" defTabSz="817563">
              <a:defRPr/>
            </a:pPr>
            <a:r>
              <a:rPr lang="ru-RU" sz="2100" dirty="0">
                <a:solidFill>
                  <a:srgbClr val="FFFF00"/>
                </a:solidFill>
              </a:rPr>
              <a:t>6. Воспитывать бережное отношение к воде – как</a:t>
            </a:r>
          </a:p>
          <a:p>
            <a:pPr marL="306388" indent="-306388" algn="ctr" defTabSz="817563">
              <a:defRPr/>
            </a:pPr>
            <a:r>
              <a:rPr lang="ru-RU" sz="2100" dirty="0">
                <a:solidFill>
                  <a:srgbClr val="FFFF00"/>
                </a:solidFill>
              </a:rPr>
              <a:t>основному природному </a:t>
            </a:r>
            <a:r>
              <a:rPr lang="ru-RU" sz="2100" dirty="0" smtClean="0">
                <a:solidFill>
                  <a:srgbClr val="FFFF00"/>
                </a:solidFill>
              </a:rPr>
              <a:t>ресурсу.</a:t>
            </a:r>
            <a:endParaRPr lang="ru-RU" sz="2100" dirty="0">
              <a:solidFill>
                <a:srgbClr val="FFFF00"/>
              </a:solidFill>
            </a:endParaRPr>
          </a:p>
        </p:txBody>
      </p:sp>
      <p:pic>
        <p:nvPicPr>
          <p:cNvPr id="7203" name="Picture 35" descr="j0215338"/>
          <p:cNvPicPr>
            <a:picLocks noChangeAspect="1" noChangeArrowheads="1"/>
          </p:cNvPicPr>
          <p:nvPr/>
        </p:nvPicPr>
        <p:blipFill>
          <a:blip r:embed="rId7"/>
          <a:srcRect l="-2898" t="42372" r="66733"/>
          <a:stretch>
            <a:fillRect/>
          </a:stretch>
        </p:blipFill>
        <p:spPr bwMode="auto">
          <a:xfrm rot="-213840">
            <a:off x="5561013" y="2882900"/>
            <a:ext cx="4921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4" name="AutoShape 36"/>
          <p:cNvSpPr>
            <a:spLocks noChangeArrowheads="1"/>
          </p:cNvSpPr>
          <p:nvPr/>
        </p:nvSpPr>
        <p:spPr bwMode="auto">
          <a:xfrm>
            <a:off x="1857356" y="2857496"/>
            <a:ext cx="7043738" cy="2455863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18900000" scaled="1"/>
          </a:gra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lIns="81766" tIns="40883" rIns="81766" bIns="40883" anchor="ctr"/>
          <a:lstStyle/>
          <a:p>
            <a:pPr marL="306388" indent="-306388" algn="ctr" defTabSz="817563">
              <a:defRPr/>
            </a:pPr>
            <a:r>
              <a:rPr lang="ru-RU" sz="2100" dirty="0" smtClean="0">
                <a:solidFill>
                  <a:srgbClr val="FFFF00"/>
                </a:solidFill>
              </a:rPr>
              <a:t>7. Формировать экологическую культуру.</a:t>
            </a:r>
            <a:endParaRPr lang="ru-RU" sz="2100" dirty="0">
              <a:solidFill>
                <a:srgbClr val="FFFF00"/>
              </a:solidFill>
            </a:endParaRPr>
          </a:p>
        </p:txBody>
      </p:sp>
      <p:pic>
        <p:nvPicPr>
          <p:cNvPr id="7205" name="Picture 37" descr="j008405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5513" y="2405063"/>
            <a:ext cx="1298575" cy="130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6" name="Picture 38" descr="j008405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5425" y="4452938"/>
            <a:ext cx="12985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9" descr="logo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3233FF"/>
              </a:clrFrom>
              <a:clrTo>
                <a:srgbClr val="3233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1484313"/>
            <a:ext cx="17303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6771  E" pathEditMode="relative" ptsTypes="">
                                      <p:cBhvr>
                                        <p:cTn id="5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6771  E" pathEditMode="relative" ptsTypes="">
                                      <p:cBhvr>
                                        <p:cTn id="91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6771  E" pathEditMode="relative" ptsTypes="">
                                      <p:cBhvr>
                                        <p:cTn id="114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2766E-6 -3.1376E-6 L 1.12766E-6 0.36766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2766E-6 -3.1376E-6 L 1.12766E-6 0.36766 " pathEditMode="relative" rAng="0" ptsTypes="AA">
                                      <p:cBhvr>
                                        <p:cTn id="160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6771  E" pathEditMode="relative" ptsTypes="">
                                      <p:cBhvr>
                                        <p:cTn id="183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2766E-6 -3.1376E-6 L 1.12766E-6 0.36766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7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5" dur="2000" fill="hold"/>
                                        <p:tgtEl>
                                          <p:spTgt spid="72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1" animBg="1"/>
      <p:bldP spid="7176" grpId="0" build="allAtOnce"/>
      <p:bldP spid="7176" grpId="1" uiExpand="1" build="allAtOnce"/>
      <p:bldP spid="7177" grpId="0" animBg="1"/>
      <p:bldP spid="7192" grpId="0" animBg="1"/>
      <p:bldP spid="7192" grpId="1" animBg="1"/>
      <p:bldP spid="7193" grpId="0" animBg="1"/>
      <p:bldP spid="7193" grpId="1" animBg="1"/>
      <p:bldP spid="7196" grpId="0" animBg="1"/>
      <p:bldP spid="7196" grpId="1" animBg="1"/>
      <p:bldP spid="7198" grpId="0" animBg="1"/>
      <p:bldP spid="7198" grpId="1" animBg="1"/>
      <p:bldP spid="7200" grpId="0" animBg="1"/>
      <p:bldP spid="7200" grpId="1" animBg="1"/>
      <p:bldP spid="7202" grpId="0" animBg="1"/>
      <p:bldP spid="7202" grpId="1" animBg="1"/>
      <p:bldP spid="72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14313" y="142875"/>
            <a:ext cx="3406775" cy="622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 т а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ы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о е к т а</a:t>
            </a: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3571836" y="0"/>
            <a:ext cx="5572164" cy="8572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1 -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этап подготовительный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14415" y="785813"/>
            <a:ext cx="7429551" cy="212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766" tIns="40883" rIns="81766" bIns="40883">
            <a:spAutoFit/>
          </a:bodyPr>
          <a:lstStyle/>
          <a:p>
            <a:pPr defTabSz="817563">
              <a:buFontTx/>
              <a:buBlip>
                <a:blip r:embed="rId4"/>
              </a:buBlip>
            </a:pPr>
            <a:r>
              <a:rPr lang="ru-RU" sz="2100" dirty="0"/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Разработка перспективного плана </a:t>
            </a:r>
            <a:r>
              <a:rPr lang="ru-RU" sz="1600" b="1" dirty="0">
                <a:solidFill>
                  <a:schemeClr val="bg1"/>
                </a:solidFill>
              </a:rPr>
              <a:t>работы по проекту на</a:t>
            </a:r>
          </a:p>
          <a:p>
            <a:pPr defTabSz="817563"/>
            <a:r>
              <a:rPr lang="ru-RU" sz="1600" b="1" dirty="0" smtClean="0">
                <a:solidFill>
                  <a:schemeClr val="bg1"/>
                </a:solidFill>
              </a:rPr>
              <a:t>    2 недели, </a:t>
            </a:r>
            <a:r>
              <a:rPr lang="ru-RU" sz="1600" b="1" dirty="0">
                <a:solidFill>
                  <a:schemeClr val="bg1"/>
                </a:solidFill>
              </a:rPr>
              <a:t>включающий в себя конспекты занятий, бесед,</a:t>
            </a:r>
          </a:p>
          <a:p>
            <a:pPr defTabSz="817563"/>
            <a:r>
              <a:rPr lang="ru-RU" sz="1600" b="1" dirty="0" smtClean="0">
                <a:solidFill>
                  <a:schemeClr val="bg1"/>
                </a:solidFill>
              </a:rPr>
              <a:t>    опытов, сбор информации (чтение художественной литературы,</a:t>
            </a:r>
          </a:p>
          <a:p>
            <a:pPr defTabSz="817563"/>
            <a:r>
              <a:rPr lang="ru-RU" sz="1600" b="1" dirty="0" smtClean="0">
                <a:solidFill>
                  <a:schemeClr val="bg1"/>
                </a:solidFill>
              </a:rPr>
              <a:t>    просмотр передач и т.д.) по всем образовательным областям</a:t>
            </a:r>
          </a:p>
          <a:p>
            <a:pPr defTabSz="817563">
              <a:buFontTx/>
              <a:buBlip>
                <a:blip r:embed="rId4"/>
              </a:buBlip>
            </a:pP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Сотрудничество с родителями и педагогами ДОУ</a:t>
            </a:r>
          </a:p>
          <a:p>
            <a:pPr defTabSz="817563"/>
            <a:r>
              <a:rPr lang="ru-RU" sz="1600" b="1" dirty="0">
                <a:solidFill>
                  <a:schemeClr val="bg1"/>
                </a:solidFill>
              </a:rPr>
              <a:t>  </a:t>
            </a:r>
            <a:r>
              <a:rPr lang="ru-RU" sz="1600" b="1" dirty="0" smtClean="0">
                <a:solidFill>
                  <a:schemeClr val="bg1"/>
                </a:solidFill>
              </a:rPr>
              <a:t>  </a:t>
            </a:r>
            <a:r>
              <a:rPr lang="ru-RU" sz="1600" b="1" dirty="0">
                <a:solidFill>
                  <a:schemeClr val="bg1"/>
                </a:solidFill>
              </a:rPr>
              <a:t>(перед началом работы по проекту познакомить родителей</a:t>
            </a:r>
          </a:p>
          <a:p>
            <a:pPr defTabSz="817563"/>
            <a:r>
              <a:rPr lang="ru-RU" sz="1600" b="1" dirty="0">
                <a:solidFill>
                  <a:schemeClr val="bg1"/>
                </a:solidFill>
              </a:rPr>
              <a:t>  </a:t>
            </a:r>
            <a:r>
              <a:rPr lang="ru-RU" sz="1600" b="1" dirty="0" smtClean="0">
                <a:solidFill>
                  <a:schemeClr val="bg1"/>
                </a:solidFill>
              </a:rPr>
              <a:t>  </a:t>
            </a:r>
            <a:r>
              <a:rPr lang="ru-RU" sz="1600" b="1" dirty="0">
                <a:solidFill>
                  <a:schemeClr val="bg1"/>
                </a:solidFill>
              </a:rPr>
              <a:t>и педагогов с целями и задачами проекта, объяснить его</a:t>
            </a:r>
          </a:p>
          <a:p>
            <a:pPr defTabSz="817563"/>
            <a:r>
              <a:rPr lang="ru-RU" sz="1600" b="1" dirty="0">
                <a:solidFill>
                  <a:schemeClr val="bg1"/>
                </a:solidFill>
              </a:rPr>
              <a:t>   </a:t>
            </a:r>
            <a:r>
              <a:rPr lang="ru-RU" sz="1600" b="1" dirty="0" smtClean="0">
                <a:solidFill>
                  <a:schemeClr val="bg1"/>
                </a:solidFill>
              </a:rPr>
              <a:t> важность </a:t>
            </a:r>
            <a:r>
              <a:rPr lang="ru-RU" sz="1600" b="1" dirty="0">
                <a:solidFill>
                  <a:schemeClr val="bg1"/>
                </a:solidFill>
              </a:rPr>
              <a:t>и необходимость).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500166" y="1571612"/>
            <a:ext cx="5572164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57224" y="2928934"/>
            <a:ext cx="6286544" cy="34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766" tIns="40883" rIns="81766" bIns="40883">
            <a:spAutoFit/>
          </a:bodyPr>
          <a:lstStyle/>
          <a:p>
            <a:pPr defTabSz="817563">
              <a:buFontTx/>
              <a:buBlip>
                <a:blip r:embed="rId4"/>
              </a:buBlip>
            </a:pPr>
            <a:r>
              <a:rPr lang="ru-RU" sz="2100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Занятия: «Вода, вода – кругом вода», «Превращения воды», </a:t>
            </a:r>
          </a:p>
          <a:p>
            <a:pPr defTabSz="817563"/>
            <a:r>
              <a:rPr lang="ru-RU" sz="1600" b="1" dirty="0" smtClean="0">
                <a:solidFill>
                  <a:schemeClr val="bg1"/>
                </a:solidFill>
              </a:rPr>
              <a:t>«Путешествие капельки» (круговорот воды в природе), «Уроки Айболита», «Вода-начало всех начал»,  «Царица – водица».</a:t>
            </a:r>
          </a:p>
          <a:p>
            <a:pPr defTabSz="817563">
              <a:buBlip>
                <a:blip r:embed="rId5"/>
              </a:buBlip>
            </a:pPr>
            <a:r>
              <a:rPr lang="ru-RU" sz="1600" b="1" dirty="0" smtClean="0">
                <a:solidFill>
                  <a:schemeClr val="bg1"/>
                </a:solidFill>
              </a:rPr>
              <a:t> Беседы: «Значение воды для всего живого. Использование ее человеком», «Кому нужна вода?», «Источники загрязнения воды. Меры охраны», «Что было бы, если бы не было воды?».</a:t>
            </a:r>
          </a:p>
          <a:p>
            <a:pPr defTabSz="817563">
              <a:buBlip>
                <a:blip r:embed="rId5"/>
              </a:buBlip>
            </a:pPr>
            <a:r>
              <a:rPr lang="ru-RU" sz="1600" b="1" dirty="0" smtClean="0">
                <a:solidFill>
                  <a:schemeClr val="bg1"/>
                </a:solidFill>
              </a:rPr>
              <a:t> Опыты и эксперименты с водой.</a:t>
            </a:r>
          </a:p>
          <a:p>
            <a:pPr defTabSz="817563">
              <a:buBlip>
                <a:blip r:embed="rId5"/>
              </a:buBlip>
            </a:pPr>
            <a:r>
              <a:rPr lang="ru-RU" sz="1600" b="1" dirty="0" smtClean="0">
                <a:solidFill>
                  <a:schemeClr val="bg1"/>
                </a:solidFill>
              </a:rPr>
              <a:t> Создание самодельных книг.</a:t>
            </a:r>
          </a:p>
          <a:p>
            <a:pPr defTabSz="817563">
              <a:buBlip>
                <a:blip r:embed="rId5"/>
              </a:buBlip>
            </a:pPr>
            <a:r>
              <a:rPr lang="ru-RU" sz="1600" b="1" dirty="0" smtClean="0">
                <a:solidFill>
                  <a:schemeClr val="bg1"/>
                </a:solidFill>
              </a:rPr>
              <a:t>Чтение художественной литературы.</a:t>
            </a:r>
          </a:p>
          <a:p>
            <a:pPr defTabSz="817563">
              <a:buBlip>
                <a:blip r:embed="rId5"/>
              </a:buBlip>
            </a:pPr>
            <a:r>
              <a:rPr lang="ru-RU" sz="1600" b="1" dirty="0" smtClean="0">
                <a:solidFill>
                  <a:schemeClr val="bg1"/>
                </a:solidFill>
              </a:rPr>
              <a:t> Просмотр презентаций о воде.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642910" y="1785926"/>
            <a:ext cx="8001056" cy="10302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2 -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этап собственно-исследовательский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(поиск ответов на поставленные вопросы)</a:t>
            </a:r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2643182"/>
            <a:ext cx="171448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5" grpId="1" animBg="1"/>
      <p:bldP spid="13316" grpId="0"/>
      <p:bldP spid="13316" grpId="1"/>
      <p:bldP spid="13317" grpId="0" animBg="1"/>
      <p:bldP spid="13318" grpId="0"/>
      <p:bldP spid="13318" grpId="1"/>
      <p:bldP spid="13320" grpId="0" animBg="1"/>
      <p:bldP spid="133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2212848" cy="1582621"/>
          </a:xfrm>
        </p:spPr>
        <p:txBody>
          <a:bodyPr anchor="t"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Просмотр альбомов. 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/>
      </p:sp>
      <p:pic>
        <p:nvPicPr>
          <p:cNvPr id="14" name="Рисунок 13" descr="IMG_17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71868" y="428604"/>
            <a:ext cx="5181611" cy="388620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5" name="Рисунок 14" descr="IMG_176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428860" y="1785926"/>
            <a:ext cx="5753115" cy="4314836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6" name="Рисунок 15" descr="IMG_176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28596" y="2686040"/>
            <a:ext cx="5562613" cy="417196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85720" y="571480"/>
            <a:ext cx="2928958" cy="1582621"/>
          </a:xfrm>
        </p:spPr>
        <p:txBody>
          <a:bodyPr anchor="t" anchorCtr="0"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Просмотры презентаций о воде позволили детям легко и с интересом усвоить  материал. 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4" name="Рисунок 23"/>
          <p:cNvGrpSpPr>
            <a:grpSpLocks noGrp="1" noUngrp="1" noChangeAspect="1"/>
          </p:cNvGrpSpPr>
          <p:nvPr/>
        </p:nvGrpSpPr>
        <p:grpSpPr>
          <a:xfrm>
            <a:off x="4143372" y="785794"/>
            <a:ext cx="4618038" cy="3930650"/>
            <a:chOff x="723900" y="3543300"/>
            <a:chExt cx="3352800" cy="2870200"/>
          </a:xfrm>
        </p:grpSpPr>
        <p:pic>
          <p:nvPicPr>
            <p:cNvPr id="25" name="Рисунок 24" descr="IMG_1717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723900" y="35433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26" name="Прямоугольник 25"/>
            <p:cNvSpPr/>
            <p:nvPr/>
          </p:nvSpPr>
          <p:spPr>
            <a:xfrm>
              <a:off x="723900" y="6070600"/>
              <a:ext cx="3352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endParaRPr lang="ru-RU" sz="1600" dirty="0"/>
            </a:p>
          </p:txBody>
        </p:sp>
      </p:grpSp>
      <p:grpSp>
        <p:nvGrpSpPr>
          <p:cNvPr id="39" name="Группа 38"/>
          <p:cNvGrpSpPr>
            <a:grpSpLocks noGrp="1" noUngrp="1" noChangeAspect="1"/>
          </p:cNvGrpSpPr>
          <p:nvPr/>
        </p:nvGrpSpPr>
        <p:grpSpPr>
          <a:xfrm>
            <a:off x="2428860" y="1928802"/>
            <a:ext cx="4643470" cy="4286280"/>
            <a:chOff x="5067300" y="457200"/>
            <a:chExt cx="3352800" cy="2870200"/>
          </a:xfrm>
        </p:grpSpPr>
        <p:pic>
          <p:nvPicPr>
            <p:cNvPr id="40" name="Рисунок 39" descr="IMG_1718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1" name="Прямоугольник 40"/>
            <p:cNvSpPr/>
            <p:nvPr/>
          </p:nvSpPr>
          <p:spPr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endParaRPr lang="ru-RU" sz="1600" dirty="0"/>
            </a:p>
          </p:txBody>
        </p:sp>
      </p:grpSp>
      <p:grpSp>
        <p:nvGrpSpPr>
          <p:cNvPr id="42" name="Группа 41"/>
          <p:cNvGrpSpPr>
            <a:grpSpLocks noGrp="1" noUngrp="1" noChangeAspect="1"/>
          </p:cNvGrpSpPr>
          <p:nvPr/>
        </p:nvGrpSpPr>
        <p:grpSpPr>
          <a:xfrm>
            <a:off x="500034" y="2857496"/>
            <a:ext cx="4419604" cy="4357718"/>
            <a:chOff x="723900" y="3543300"/>
            <a:chExt cx="3352800" cy="3221909"/>
          </a:xfrm>
        </p:grpSpPr>
        <p:pic>
          <p:nvPicPr>
            <p:cNvPr id="43" name="Рисунок 42" descr="IMG_1749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723900" y="35433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4" name="Прямоугольник 43"/>
            <p:cNvSpPr/>
            <p:nvPr/>
          </p:nvSpPr>
          <p:spPr>
            <a:xfrm>
              <a:off x="723900" y="6313028"/>
              <a:ext cx="3352800" cy="452181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endParaRPr lang="ru-RU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1|1.1|4.3|1.5|11.3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9|4.4|8.5|4.1|4.3|10.6|2.8|4.4|6.8|1.5|2.5|5.8|1.7|1.3|10|1.7|2.8|6.8|1.6|2.4|6.3|2.2|3.1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|15.5|1.4|9.4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|3.4|3.8|6.7|4.3|3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354</TotalTime>
  <Words>849</Words>
  <Application>Microsoft Office PowerPoint</Application>
  <PresentationFormat>Экран (4:3)</PresentationFormat>
  <Paragraphs>104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Воспитатель – эколог Воспитатели группы родители.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Просмотр альбомов. </vt:lpstr>
      <vt:lpstr>Просмотры презентаций о воде позволили детям легко и с интересом усвоить  материал. </vt:lpstr>
      <vt:lpstr>Опыты и эксперименты – одна из главных составляющих нашего эксперимента.</vt:lpstr>
      <vt:lpstr>Презентация PowerPoint</vt:lpstr>
      <vt:lpstr>Работа над плакатом.  «Мы поняли, что воду надо беречь!»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</cp:lastModifiedBy>
  <cp:revision>45</cp:revision>
  <dcterms:created xsi:type="dcterms:W3CDTF">2009-12-07T20:31:24Z</dcterms:created>
  <dcterms:modified xsi:type="dcterms:W3CDTF">2021-01-31T10:11:44Z</dcterms:modified>
</cp:coreProperties>
</file>